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handoutMasterIdLst>
    <p:handoutMasterId r:id="rId15"/>
  </p:handoutMasterIdLst>
  <p:sldIdLst>
    <p:sldId id="256" r:id="rId2"/>
    <p:sldId id="257" r:id="rId3"/>
    <p:sldId id="259" r:id="rId4"/>
    <p:sldId id="263" r:id="rId5"/>
    <p:sldId id="258" r:id="rId6"/>
    <p:sldId id="262" r:id="rId7"/>
    <p:sldId id="260" r:id="rId8"/>
    <p:sldId id="264" r:id="rId9"/>
    <p:sldId id="265" r:id="rId10"/>
    <p:sldId id="266" r:id="rId11"/>
    <p:sldId id="267" r:id="rId12"/>
    <p:sldId id="2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721" autoAdjust="0"/>
  </p:normalViewPr>
  <p:slideViewPr>
    <p:cSldViewPr>
      <p:cViewPr varScale="1">
        <p:scale>
          <a:sx n="83" d="100"/>
          <a:sy n="83" d="100"/>
        </p:scale>
        <p:origin x="-45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3561FF2-3738-4377-96FF-59ADC14C789C}" type="datetimeFigureOut">
              <a:rPr lang="en-US" smtClean="0"/>
              <a:pPr/>
              <a:t>12/2/2010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942DCD7-7495-49E1-9945-59BFD4A4A57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35998E-0358-4029-8901-3A81B8E0C3D8}" type="datetimeFigureOut">
              <a:rPr lang="en-US" smtClean="0"/>
              <a:pPr/>
              <a:t>12/2/2010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29CDCC9-9414-4139-8B50-1D6B9B09E04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29CDCC9-9414-4139-8B50-1D6B9B09E040}"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BDCEACBF-BA9B-4F59-B352-F7A9B7870E49}" type="datetimeFigureOut">
              <a:rPr lang="en-US" smtClean="0"/>
              <a:pPr/>
              <a:t>12/2/2010</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EB78C3D-4B9C-4982-8642-D19268F4E885}"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CEACBF-BA9B-4F59-B352-F7A9B7870E49}" type="datetimeFigureOut">
              <a:rPr lang="en-US" smtClean="0"/>
              <a:pPr/>
              <a:t>12/2/2010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EB78C3D-4B9C-4982-8642-D19268F4E885}" type="slidenum">
              <a:rPr lang="en-US" smtClean="0"/>
              <a:pPr/>
              <a:t>‹#›</a:t>
            </a:fld>
            <a:endParaRPr lang="en-US"/>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CEACBF-BA9B-4F59-B352-F7A9B7870E49}" type="datetimeFigureOut">
              <a:rPr lang="en-US" smtClean="0"/>
              <a:pPr/>
              <a:t>12/2/2010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EB78C3D-4B9C-4982-8642-D19268F4E885}" type="slidenum">
              <a:rPr lang="en-US" smtClean="0"/>
              <a:pPr/>
              <a:t>‹#›</a:t>
            </a:fld>
            <a:endParaRPr 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BDCEACBF-BA9B-4F59-B352-F7A9B7870E49}" type="datetimeFigureOut">
              <a:rPr lang="en-US" smtClean="0"/>
              <a:pPr/>
              <a:t>12/2/2010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EB78C3D-4B9C-4982-8642-D19268F4E885}" type="slidenum">
              <a:rPr lang="en-US" smtClean="0"/>
              <a:pPr/>
              <a:t>‹#›</a:t>
            </a:fld>
            <a:endParaRPr 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BDCEACBF-BA9B-4F59-B352-F7A9B7870E49}" type="datetimeFigureOut">
              <a:rPr lang="en-US" smtClean="0"/>
              <a:pPr/>
              <a:t>12/2/2010</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EB78C3D-4B9C-4982-8642-D19268F4E885}"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BDCEACBF-BA9B-4F59-B352-F7A9B7870E49}" type="datetimeFigureOut">
              <a:rPr lang="en-US" smtClean="0"/>
              <a:pPr/>
              <a:t>12/2/2010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FEB78C3D-4B9C-4982-8642-D19268F4E885}"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BDCEACBF-BA9B-4F59-B352-F7A9B7870E49}" type="datetimeFigureOut">
              <a:rPr lang="en-US" smtClean="0"/>
              <a:pPr/>
              <a:t>12/2/2010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FEB78C3D-4B9C-4982-8642-D19268F4E885}" type="slidenum">
              <a:rPr lang="en-US" smtClean="0"/>
              <a:pPr/>
              <a:t>‹#›</a:t>
            </a:fld>
            <a:endParaRPr lang="en-US"/>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BDCEACBF-BA9B-4F59-B352-F7A9B7870E49}" type="datetimeFigureOut">
              <a:rPr lang="en-US" smtClean="0"/>
              <a:pPr/>
              <a:t>12/2/2010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EB78C3D-4B9C-4982-8642-D19268F4E885}"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BDCEACBF-BA9B-4F59-B352-F7A9B7870E49}" type="datetimeFigureOut">
              <a:rPr lang="en-US" smtClean="0"/>
              <a:pPr/>
              <a:t>12/2/2010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EB78C3D-4B9C-4982-8642-D19268F4E885}" type="slidenum">
              <a:rPr lang="en-US" smtClean="0"/>
              <a:pPr/>
              <a:t>‹#›</a:t>
            </a:fld>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BDCEACBF-BA9B-4F59-B352-F7A9B7870E49}" type="datetimeFigureOut">
              <a:rPr lang="en-US" smtClean="0"/>
              <a:pPr/>
              <a:t>12/2/2010</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FEB78C3D-4B9C-4982-8642-D19268F4E885}"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BDCEACBF-BA9B-4F59-B352-F7A9B7870E49}" type="datetimeFigureOut">
              <a:rPr lang="en-US" smtClean="0"/>
              <a:pPr/>
              <a:t>12/2/2010</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FEB78C3D-4B9C-4982-8642-D19268F4E885}"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BDCEACBF-BA9B-4F59-B352-F7A9B7870E49}" type="datetimeFigureOut">
              <a:rPr lang="en-US" smtClean="0"/>
              <a:pPr/>
              <a:t>12/2/2010</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FEB78C3D-4B9C-4982-8642-D19268F4E885}"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en.wikipedia.org/wiki/File:Canterbury_Tales.png" TargetMode="External"/><Relationship Id="rId2" Type="http://schemas.openxmlformats.org/officeDocument/2006/relationships/hyperlink" Target="http://english.basd.k12.wi.us/mocarski/englishliterature/Lit1/lydgate.gif" TargetMode="External"/><Relationship Id="rId1" Type="http://schemas.openxmlformats.org/officeDocument/2006/relationships/slideLayout" Target="../slideLayouts/slideLayout7.xml"/><Relationship Id="rId4" Type="http://schemas.openxmlformats.org/officeDocument/2006/relationships/hyperlink" Target="http://en.wikipedia.org/wiki/File:Monselice_z21.JPG"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90600" y="-152400"/>
            <a:ext cx="7772400" cy="2609850"/>
          </a:xfrm>
        </p:spPr>
        <p:txBody>
          <a:bodyPr>
            <a:noAutofit/>
          </a:bodyPr>
          <a:lstStyle/>
          <a:p>
            <a:pPr algn="ctr"/>
            <a:r>
              <a:rPr lang="en-US" sz="7200" b="1" dirty="0" smtClean="0">
                <a:latin typeface="Old English Text MT" pitchFamily="66" charset="0"/>
              </a:rPr>
              <a:t>The Canterbury Tales</a:t>
            </a:r>
            <a:endParaRPr lang="en-US" sz="6000" b="1" dirty="0">
              <a:latin typeface="Old English Text MT" pitchFamily="66" charset="0"/>
            </a:endParaRPr>
          </a:p>
        </p:txBody>
      </p:sp>
      <p:sp>
        <p:nvSpPr>
          <p:cNvPr id="3" name="Subtitle 2"/>
          <p:cNvSpPr>
            <a:spLocks noGrp="1"/>
          </p:cNvSpPr>
          <p:nvPr>
            <p:ph type="subTitle" idx="1"/>
          </p:nvPr>
        </p:nvSpPr>
        <p:spPr>
          <a:xfrm>
            <a:off x="2209800" y="3352800"/>
            <a:ext cx="6560234" cy="1752600"/>
          </a:xfrm>
        </p:spPr>
        <p:txBody>
          <a:bodyPr>
            <a:normAutofit/>
          </a:bodyPr>
          <a:lstStyle/>
          <a:p>
            <a:pPr algn="ctr"/>
            <a:r>
              <a:rPr lang="en-US" sz="4800" b="1" dirty="0" smtClean="0">
                <a:latin typeface="Old English Text MT" pitchFamily="66" charset="0"/>
              </a:rPr>
              <a:t>By: Geoffrey Chaucer</a:t>
            </a:r>
            <a:endParaRPr lang="en-US" sz="4800" b="1" dirty="0">
              <a:latin typeface="Old English Text MT" pitchFamily="66" charset="0"/>
            </a:endParaRPr>
          </a:p>
        </p:txBody>
      </p:sp>
      <p:pic>
        <p:nvPicPr>
          <p:cNvPr id="6" name="Picture 5" descr="MC900116130[1].WMF"/>
          <p:cNvPicPr>
            <a:picLocks noChangeAspect="1"/>
          </p:cNvPicPr>
          <p:nvPr/>
        </p:nvPicPr>
        <p:blipFill>
          <a:blip r:embed="rId3" cstate="print"/>
          <a:stretch>
            <a:fillRect/>
          </a:stretch>
        </p:blipFill>
        <p:spPr>
          <a:xfrm>
            <a:off x="152400" y="2209800"/>
            <a:ext cx="2054624" cy="2971800"/>
          </a:xfrm>
          <a:prstGeom prst="rect">
            <a:avLst/>
          </a:prstGeom>
        </p:spPr>
      </p:pic>
      <p:sp>
        <p:nvSpPr>
          <p:cNvPr id="5" name="TextBox 4"/>
          <p:cNvSpPr txBox="1"/>
          <p:nvPr/>
        </p:nvSpPr>
        <p:spPr>
          <a:xfrm>
            <a:off x="0" y="6324600"/>
            <a:ext cx="9144000" cy="400110"/>
          </a:xfrm>
          <a:prstGeom prst="rect">
            <a:avLst/>
          </a:prstGeom>
          <a:noFill/>
        </p:spPr>
        <p:txBody>
          <a:bodyPr wrap="square" rtlCol="0">
            <a:spAutoFit/>
          </a:bodyPr>
          <a:lstStyle/>
          <a:p>
            <a:r>
              <a:rPr lang="en-US" sz="2000" dirty="0" smtClean="0">
                <a:latin typeface="Old English Text MT" pitchFamily="66" charset="0"/>
              </a:rPr>
              <a:t>     “And specially from every shires </a:t>
            </a:r>
            <a:r>
              <a:rPr lang="en-US" sz="2000" dirty="0" err="1" smtClean="0">
                <a:latin typeface="Old English Text MT" pitchFamily="66" charset="0"/>
              </a:rPr>
              <a:t>ende</a:t>
            </a:r>
            <a:r>
              <a:rPr lang="en-US" sz="2000" dirty="0" smtClean="0">
                <a:latin typeface="Old English Text MT" pitchFamily="66" charset="0"/>
              </a:rPr>
              <a:t> of </a:t>
            </a:r>
            <a:r>
              <a:rPr lang="en-US" sz="2000" dirty="0" err="1" smtClean="0">
                <a:latin typeface="Old English Text MT" pitchFamily="66" charset="0"/>
              </a:rPr>
              <a:t>Englelond</a:t>
            </a:r>
            <a:r>
              <a:rPr lang="en-US" sz="2000" dirty="0" smtClean="0">
                <a:latin typeface="Old English Text MT" pitchFamily="66" charset="0"/>
              </a:rPr>
              <a:t> to Canterbury they </a:t>
            </a:r>
            <a:r>
              <a:rPr lang="en-US" sz="2000" dirty="0" err="1" smtClean="0">
                <a:latin typeface="Old English Text MT" pitchFamily="66" charset="0"/>
              </a:rPr>
              <a:t>wende</a:t>
            </a:r>
            <a:r>
              <a:rPr lang="en-US" sz="2000" dirty="0" smtClean="0">
                <a:latin typeface="Old English Text MT" pitchFamily="66" charset="0"/>
              </a:rPr>
              <a:t>…”</a:t>
            </a:r>
            <a:endParaRPr lang="en-US" sz="2000" dirty="0">
              <a:latin typeface="Old English Text MT" pitchFamily="66" charset="0"/>
            </a:endParaRPr>
          </a:p>
        </p:txBody>
      </p:sp>
    </p:spTree>
  </p:cSld>
  <p:clrMapOvr>
    <a:masterClrMapping/>
  </p:clrMapOvr>
  <p:transition spd="slow">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381000"/>
            <a:ext cx="8001000" cy="830997"/>
          </a:xfrm>
          <a:prstGeom prst="rect">
            <a:avLst/>
          </a:prstGeom>
          <a:noFill/>
        </p:spPr>
        <p:txBody>
          <a:bodyPr wrap="square" rtlCol="0">
            <a:spAutoFit/>
          </a:bodyPr>
          <a:lstStyle/>
          <a:p>
            <a:pPr algn="ctr"/>
            <a:r>
              <a:rPr lang="en-US" sz="4800" b="1" dirty="0" smtClean="0">
                <a:solidFill>
                  <a:schemeClr val="bg1"/>
                </a:solidFill>
                <a:latin typeface="Old English Text MT" pitchFamily="66" charset="0"/>
              </a:rPr>
              <a:t>In Conclusion:</a:t>
            </a:r>
            <a:endParaRPr lang="en-US" sz="4800" b="1" dirty="0">
              <a:solidFill>
                <a:schemeClr val="bg1"/>
              </a:solidFill>
              <a:latin typeface="Old English Text MT" pitchFamily="66" charset="0"/>
            </a:endParaRPr>
          </a:p>
        </p:txBody>
      </p:sp>
      <p:sp>
        <p:nvSpPr>
          <p:cNvPr id="3" name="TextBox 2"/>
          <p:cNvSpPr txBox="1"/>
          <p:nvPr/>
        </p:nvSpPr>
        <p:spPr>
          <a:xfrm>
            <a:off x="4572000" y="1295400"/>
            <a:ext cx="3810000" cy="5324535"/>
          </a:xfrm>
          <a:prstGeom prst="rect">
            <a:avLst/>
          </a:prstGeom>
          <a:noFill/>
        </p:spPr>
        <p:txBody>
          <a:bodyPr wrap="square" rtlCol="0">
            <a:spAutoFit/>
          </a:bodyPr>
          <a:lstStyle/>
          <a:p>
            <a:r>
              <a:rPr lang="en-US" sz="2000" i="1" dirty="0" smtClean="0"/>
              <a:t>The Canterbury Tales </a:t>
            </a:r>
            <a:r>
              <a:rPr lang="en-US" sz="2000" dirty="0" smtClean="0"/>
              <a:t>is a frame narrative which offers a first-hand view into the lives of people living during the Medieval time period.</a:t>
            </a:r>
          </a:p>
          <a:p>
            <a:endParaRPr lang="en-US" sz="2000" dirty="0" smtClean="0"/>
          </a:p>
          <a:p>
            <a:r>
              <a:rPr lang="en-US" sz="2000" i="1" dirty="0" smtClean="0"/>
              <a:t>The Canterbury Tales </a:t>
            </a:r>
            <a:r>
              <a:rPr lang="en-US" sz="2000" dirty="0" smtClean="0"/>
              <a:t>provides for rich and fertile ground in the literary process of character analysis.</a:t>
            </a:r>
          </a:p>
          <a:p>
            <a:endParaRPr lang="en-US" sz="2000" dirty="0" smtClean="0"/>
          </a:p>
          <a:p>
            <a:r>
              <a:rPr lang="en-US" sz="2000" dirty="0" smtClean="0"/>
              <a:t>Chaucer’s 22 unabashed and outspoken pilgrims represent various Medieval stereotypes which allow the modern day reader to join the pilgrims on their way to Canterbury. </a:t>
            </a:r>
            <a:endParaRPr lang="en-US" sz="2000" dirty="0"/>
          </a:p>
        </p:txBody>
      </p:sp>
      <p:pic>
        <p:nvPicPr>
          <p:cNvPr id="4" name="Picture 3" descr="MC900116130[1].WMF"/>
          <p:cNvPicPr>
            <a:picLocks noChangeAspect="1"/>
          </p:cNvPicPr>
          <p:nvPr/>
        </p:nvPicPr>
        <p:blipFill>
          <a:blip r:embed="rId2" cstate="print"/>
          <a:stretch>
            <a:fillRect/>
          </a:stretch>
        </p:blipFill>
        <p:spPr>
          <a:xfrm>
            <a:off x="304800" y="3124200"/>
            <a:ext cx="1600200" cy="2971800"/>
          </a:xfrm>
          <a:prstGeom prst="rect">
            <a:avLst/>
          </a:prstGeom>
        </p:spPr>
      </p:pic>
      <p:sp>
        <p:nvSpPr>
          <p:cNvPr id="5" name="Oval Callout 4"/>
          <p:cNvSpPr/>
          <p:nvPr/>
        </p:nvSpPr>
        <p:spPr>
          <a:xfrm>
            <a:off x="1447800" y="1524000"/>
            <a:ext cx="3048000" cy="2667000"/>
          </a:xfrm>
          <a:prstGeom prst="wedgeEllipseCallout">
            <a:avLst>
              <a:gd name="adj1" fmla="val -46033"/>
              <a:gd name="adj2" fmla="val 4627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a:off x="1828800" y="2057400"/>
            <a:ext cx="2362200" cy="1477328"/>
          </a:xfrm>
          <a:prstGeom prst="rect">
            <a:avLst/>
          </a:prstGeom>
          <a:noFill/>
        </p:spPr>
        <p:txBody>
          <a:bodyPr wrap="square" rtlCol="0">
            <a:spAutoFit/>
          </a:bodyPr>
          <a:lstStyle/>
          <a:p>
            <a:pPr algn="ctr"/>
            <a:endParaRPr lang="en-US" dirty="0" smtClean="0"/>
          </a:p>
          <a:p>
            <a:pPr algn="ctr"/>
            <a:r>
              <a:rPr lang="en-US" sz="2400" dirty="0" smtClean="0"/>
              <a:t>Why read </a:t>
            </a:r>
            <a:r>
              <a:rPr lang="en-US" sz="2400" i="1" dirty="0" smtClean="0"/>
              <a:t>The Canterbury Tales</a:t>
            </a:r>
            <a:r>
              <a:rPr lang="en-US" sz="2400" dirty="0" smtClean="0"/>
              <a:t> in 2010?</a:t>
            </a:r>
            <a:endParaRPr lang="en-US" sz="2400" dirty="0"/>
          </a:p>
        </p:txBody>
      </p:sp>
    </p:spTree>
  </p:cSld>
  <p:clrMapOvr>
    <a:masterClrMapping/>
  </p:clrMapOvr>
  <p:transition spd="slow">
    <p:randomBar dir="vert"/>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81000" y="381000"/>
            <a:ext cx="6172200" cy="769441"/>
          </a:xfrm>
          <a:prstGeom prst="rect">
            <a:avLst/>
          </a:prstGeom>
          <a:noFill/>
        </p:spPr>
        <p:txBody>
          <a:bodyPr wrap="square" rtlCol="0">
            <a:spAutoFit/>
          </a:bodyPr>
          <a:lstStyle/>
          <a:p>
            <a:r>
              <a:rPr lang="en-US" sz="4400" dirty="0" smtClean="0">
                <a:latin typeface="Old English Text MT" pitchFamily="66" charset="0"/>
              </a:rPr>
              <a:t>Your Assignment: </a:t>
            </a:r>
            <a:endParaRPr lang="en-US" sz="4400" dirty="0">
              <a:latin typeface="Old English Text MT" pitchFamily="66" charset="0"/>
            </a:endParaRPr>
          </a:p>
        </p:txBody>
      </p:sp>
      <p:sp>
        <p:nvSpPr>
          <p:cNvPr id="3" name="Vertical Scroll 2"/>
          <p:cNvSpPr/>
          <p:nvPr/>
        </p:nvSpPr>
        <p:spPr>
          <a:xfrm>
            <a:off x="3429000" y="1219200"/>
            <a:ext cx="5105400" cy="5181600"/>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p:cNvSpPr txBox="1"/>
          <p:nvPr/>
        </p:nvSpPr>
        <p:spPr>
          <a:xfrm>
            <a:off x="4114800" y="1828800"/>
            <a:ext cx="3810000" cy="4247317"/>
          </a:xfrm>
          <a:prstGeom prst="rect">
            <a:avLst/>
          </a:prstGeom>
          <a:noFill/>
        </p:spPr>
        <p:txBody>
          <a:bodyPr wrap="square" rtlCol="0">
            <a:spAutoFit/>
          </a:bodyPr>
          <a:lstStyle/>
          <a:p>
            <a:r>
              <a:rPr lang="en-US" dirty="0" smtClean="0">
                <a:latin typeface="Old English Text MT" pitchFamily="66" charset="0"/>
              </a:rPr>
              <a:t>C</a:t>
            </a:r>
            <a:r>
              <a:rPr lang="en-US" dirty="0" smtClean="0"/>
              <a:t>hoose from the list of approved characters from </a:t>
            </a:r>
            <a:r>
              <a:rPr lang="en-US" i="1" dirty="0" smtClean="0"/>
              <a:t>The Canterbury Tales </a:t>
            </a:r>
            <a:r>
              <a:rPr lang="en-US" dirty="0" smtClean="0"/>
              <a:t>and using Digital </a:t>
            </a:r>
            <a:r>
              <a:rPr lang="en-US" dirty="0" err="1" smtClean="0"/>
              <a:t>Photostory</a:t>
            </a:r>
            <a:r>
              <a:rPr lang="en-US" dirty="0" smtClean="0"/>
              <a:t> 3, create a presentation in which you assume the identity of your character.</a:t>
            </a:r>
          </a:p>
          <a:p>
            <a:endParaRPr lang="en-US" dirty="0" smtClean="0"/>
          </a:p>
          <a:p>
            <a:r>
              <a:rPr lang="en-US" dirty="0" smtClean="0">
                <a:latin typeface="Old English Text MT" pitchFamily="66" charset="0"/>
              </a:rPr>
              <a:t>F</a:t>
            </a:r>
            <a:r>
              <a:rPr lang="en-US" dirty="0" smtClean="0"/>
              <a:t>or the presentation you have been asked to introduce yourself as a character from </a:t>
            </a:r>
            <a:r>
              <a:rPr lang="en-US" i="1" dirty="0" smtClean="0"/>
              <a:t>The Canterbury Tales</a:t>
            </a:r>
            <a:r>
              <a:rPr lang="en-US" dirty="0" smtClean="0"/>
              <a:t> to a group of modern day English students. Tell your story and provide valid pictures to correspond with your character.</a:t>
            </a:r>
            <a:endParaRPr lang="en-US" dirty="0"/>
          </a:p>
        </p:txBody>
      </p:sp>
      <p:pic>
        <p:nvPicPr>
          <p:cNvPr id="5" name="Picture 4" descr="MC900116130[1].WMF"/>
          <p:cNvPicPr>
            <a:picLocks noChangeAspect="1"/>
          </p:cNvPicPr>
          <p:nvPr/>
        </p:nvPicPr>
        <p:blipFill>
          <a:blip r:embed="rId2" cstate="print"/>
          <a:stretch>
            <a:fillRect/>
          </a:stretch>
        </p:blipFill>
        <p:spPr>
          <a:xfrm>
            <a:off x="762000" y="1828800"/>
            <a:ext cx="2057400" cy="3733800"/>
          </a:xfrm>
          <a:prstGeom prst="rect">
            <a:avLst/>
          </a:prstGeom>
        </p:spPr>
      </p:pic>
    </p:spTree>
  </p:cSld>
  <p:clrMapOvr>
    <a:masterClrMapping/>
  </p:clrMapOvr>
  <p:transition spd="slow">
    <p:random/>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381000"/>
            <a:ext cx="8305800" cy="4031873"/>
          </a:xfrm>
          <a:prstGeom prst="rect">
            <a:avLst/>
          </a:prstGeom>
          <a:noFill/>
        </p:spPr>
        <p:txBody>
          <a:bodyPr wrap="square" rtlCol="0">
            <a:spAutoFit/>
          </a:bodyPr>
          <a:lstStyle/>
          <a:p>
            <a:r>
              <a:rPr lang="en-US" sz="4000" dirty="0" smtClean="0"/>
              <a:t>References:</a:t>
            </a:r>
          </a:p>
          <a:p>
            <a:endParaRPr lang="en-US" dirty="0" smtClean="0"/>
          </a:p>
          <a:p>
            <a:r>
              <a:rPr lang="en-US" i="1" dirty="0" smtClean="0"/>
              <a:t>   The Norton Anthology of English Literature: The Middle Ages. </a:t>
            </a:r>
            <a:r>
              <a:rPr lang="en-US" dirty="0" smtClean="0"/>
              <a:t>Eds. Stephen </a:t>
            </a:r>
          </a:p>
          <a:p>
            <a:r>
              <a:rPr lang="en-US" dirty="0" smtClean="0"/>
              <a:t>	</a:t>
            </a:r>
            <a:r>
              <a:rPr lang="en-US" dirty="0" err="1" smtClean="0"/>
              <a:t>Greenblatt</a:t>
            </a:r>
            <a:r>
              <a:rPr lang="en-US" dirty="0" smtClean="0"/>
              <a:t> &amp; M.H. Abrams. W.W. Norton &amp; Company. New York. 8</a:t>
            </a:r>
            <a:r>
              <a:rPr lang="en-US" baseline="30000" dirty="0" smtClean="0"/>
              <a:t>th</a:t>
            </a:r>
            <a:r>
              <a:rPr lang="en-US" dirty="0" smtClean="0"/>
              <a:t> 	Ed. Vol. A. 2006. pp. 218-315</a:t>
            </a:r>
          </a:p>
          <a:p>
            <a:endParaRPr lang="en-US" i="1" dirty="0" smtClean="0"/>
          </a:p>
          <a:p>
            <a:endParaRPr lang="en-US" i="1" dirty="0" smtClean="0"/>
          </a:p>
          <a:p>
            <a:endParaRPr lang="en-US" i="1" dirty="0" smtClean="0"/>
          </a:p>
          <a:p>
            <a:r>
              <a:rPr lang="en-US" i="1" dirty="0" smtClean="0"/>
              <a:t> </a:t>
            </a:r>
          </a:p>
          <a:p>
            <a:endParaRPr lang="en-US" dirty="0" smtClean="0"/>
          </a:p>
          <a:p>
            <a:endParaRPr lang="en-US" dirty="0" smtClean="0"/>
          </a:p>
          <a:p>
            <a:endParaRPr lang="en-US" dirty="0" smtClean="0"/>
          </a:p>
          <a:p>
            <a:endParaRPr lang="en-US" dirty="0"/>
          </a:p>
        </p:txBody>
      </p:sp>
      <p:sp>
        <p:nvSpPr>
          <p:cNvPr id="3" name="Rectangle 2"/>
          <p:cNvSpPr/>
          <p:nvPr/>
        </p:nvSpPr>
        <p:spPr>
          <a:xfrm>
            <a:off x="685800" y="2057400"/>
            <a:ext cx="8001000" cy="1477328"/>
          </a:xfrm>
          <a:prstGeom prst="rect">
            <a:avLst/>
          </a:prstGeom>
        </p:spPr>
        <p:txBody>
          <a:bodyPr wrap="square">
            <a:spAutoFit/>
          </a:bodyPr>
          <a:lstStyle/>
          <a:p>
            <a:r>
              <a:rPr lang="en-US" dirty="0" smtClean="0"/>
              <a:t>Picture on Slide 6: </a:t>
            </a:r>
            <a:r>
              <a:rPr lang="en-US" dirty="0" smtClean="0">
                <a:hlinkClick r:id="rId2"/>
              </a:rPr>
              <a:t>http://english.basd.k12.wi.us/mocarski/englishliterature/Lit1/lydgate.gif</a:t>
            </a:r>
            <a:endParaRPr lang="en-US" dirty="0" smtClean="0"/>
          </a:p>
          <a:p>
            <a:endParaRPr lang="en-US" dirty="0" smtClean="0"/>
          </a:p>
          <a:p>
            <a:r>
              <a:rPr lang="en-US" dirty="0" smtClean="0"/>
              <a:t>Picture on Slide 7:</a:t>
            </a:r>
          </a:p>
          <a:p>
            <a:endParaRPr lang="en-US" dirty="0"/>
          </a:p>
        </p:txBody>
      </p:sp>
      <p:sp>
        <p:nvSpPr>
          <p:cNvPr id="4" name="Rectangle 3"/>
          <p:cNvSpPr/>
          <p:nvPr/>
        </p:nvSpPr>
        <p:spPr>
          <a:xfrm>
            <a:off x="685800" y="3105835"/>
            <a:ext cx="7924800" cy="1200329"/>
          </a:xfrm>
          <a:prstGeom prst="rect">
            <a:avLst/>
          </a:prstGeom>
        </p:spPr>
        <p:txBody>
          <a:bodyPr wrap="square">
            <a:spAutoFit/>
          </a:bodyPr>
          <a:lstStyle/>
          <a:p>
            <a:r>
              <a:rPr lang="en-US" dirty="0" smtClean="0">
                <a:hlinkClick r:id="rId3"/>
              </a:rPr>
              <a:t>http://en.wikipedia.org/wiki/File:Canterbury_Tales.png</a:t>
            </a:r>
            <a:endParaRPr lang="en-US" dirty="0" smtClean="0"/>
          </a:p>
          <a:p>
            <a:endParaRPr lang="en-US" dirty="0" smtClean="0"/>
          </a:p>
          <a:p>
            <a:r>
              <a:rPr lang="en-US" dirty="0" smtClean="0"/>
              <a:t>Picture on Slide 9:</a:t>
            </a:r>
          </a:p>
          <a:p>
            <a:endParaRPr lang="en-US" dirty="0"/>
          </a:p>
        </p:txBody>
      </p:sp>
      <p:sp>
        <p:nvSpPr>
          <p:cNvPr id="5" name="Rectangle 4"/>
          <p:cNvSpPr/>
          <p:nvPr/>
        </p:nvSpPr>
        <p:spPr>
          <a:xfrm>
            <a:off x="152400" y="3962400"/>
            <a:ext cx="8763000" cy="923330"/>
          </a:xfrm>
          <a:prstGeom prst="rect">
            <a:avLst/>
          </a:prstGeom>
        </p:spPr>
        <p:txBody>
          <a:bodyPr wrap="square">
            <a:spAutoFit/>
          </a:bodyPr>
          <a:lstStyle/>
          <a:p>
            <a:r>
              <a:rPr lang="en-US" dirty="0" smtClean="0"/>
              <a:t>          </a:t>
            </a:r>
            <a:r>
              <a:rPr lang="en-US" dirty="0" smtClean="0">
                <a:hlinkClick r:id="rId4"/>
              </a:rPr>
              <a:t>http://en.wikipedia.org/wiki/File:Monselice_z21.JPG</a:t>
            </a:r>
            <a:endParaRPr lang="en-US" dirty="0" smtClean="0"/>
          </a:p>
          <a:p>
            <a:endParaRPr lang="en-US" dirty="0" smtClean="0"/>
          </a:p>
          <a:p>
            <a:endParaRPr lang="en-US" dirty="0"/>
          </a:p>
        </p:txBody>
      </p:sp>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pPr algn="l"/>
            <a:r>
              <a:rPr lang="en-US" sz="6000" b="1" dirty="0" smtClean="0">
                <a:latin typeface="Old English Text MT" pitchFamily="66" charset="0"/>
              </a:rPr>
              <a:t>Geoffrey Chaucer:</a:t>
            </a:r>
            <a:endParaRPr lang="en-US" sz="6000" b="1" dirty="0">
              <a:latin typeface="Old English Text MT" pitchFamily="66" charset="0"/>
            </a:endParaRPr>
          </a:p>
        </p:txBody>
      </p:sp>
      <p:sp>
        <p:nvSpPr>
          <p:cNvPr id="3" name="Content Placeholder 2"/>
          <p:cNvSpPr>
            <a:spLocks noGrp="1"/>
          </p:cNvSpPr>
          <p:nvPr>
            <p:ph idx="1"/>
          </p:nvPr>
        </p:nvSpPr>
        <p:spPr>
          <a:xfrm>
            <a:off x="838200" y="1646237"/>
            <a:ext cx="7848600" cy="4526280"/>
          </a:xfrm>
        </p:spPr>
        <p:txBody>
          <a:bodyPr>
            <a:normAutofit/>
          </a:bodyPr>
          <a:lstStyle/>
          <a:p>
            <a:pPr>
              <a:buNone/>
            </a:pPr>
            <a:r>
              <a:rPr lang="en-US" sz="2400" dirty="0" smtClean="0"/>
              <a:t>Geoffrey Chaucer was an English author and poet. He</a:t>
            </a:r>
          </a:p>
          <a:p>
            <a:pPr>
              <a:buNone/>
            </a:pPr>
            <a:r>
              <a:rPr lang="en-US" sz="2400" dirty="0" smtClean="0"/>
              <a:t>Is best remembered for his literary work, </a:t>
            </a:r>
            <a:r>
              <a:rPr lang="en-US" sz="2400" i="1" dirty="0" smtClean="0"/>
              <a:t>The</a:t>
            </a:r>
          </a:p>
          <a:p>
            <a:pPr>
              <a:buNone/>
            </a:pPr>
            <a:r>
              <a:rPr lang="en-US" sz="2400" i="1" dirty="0" smtClean="0"/>
              <a:t>Canterbury Tales.</a:t>
            </a:r>
          </a:p>
          <a:p>
            <a:pPr>
              <a:buNone/>
            </a:pPr>
            <a:endParaRPr lang="en-US" sz="2400" dirty="0" smtClean="0"/>
          </a:p>
          <a:p>
            <a:pPr>
              <a:buNone/>
            </a:pPr>
            <a:r>
              <a:rPr lang="en-US" sz="2400" dirty="0" smtClean="0"/>
              <a:t>Chaucer drew on real life and real people for</a:t>
            </a:r>
          </a:p>
          <a:p>
            <a:pPr>
              <a:buNone/>
            </a:pPr>
            <a:r>
              <a:rPr lang="en-US" sz="2400" dirty="0" smtClean="0"/>
              <a:t>Inspiration in his texts, most especially, The</a:t>
            </a:r>
          </a:p>
          <a:p>
            <a:pPr>
              <a:buNone/>
            </a:pPr>
            <a:r>
              <a:rPr lang="en-US" sz="2400" dirty="0" smtClean="0"/>
              <a:t>Canterbury Tales.</a:t>
            </a:r>
          </a:p>
          <a:p>
            <a:pPr>
              <a:buNone/>
            </a:pPr>
            <a:endParaRPr lang="en-US" sz="2400" dirty="0" smtClean="0"/>
          </a:p>
          <a:p>
            <a:pPr>
              <a:buNone/>
            </a:pPr>
            <a:r>
              <a:rPr lang="en-US" sz="2400" dirty="0" smtClean="0"/>
              <a:t>Chaucer is credited by some scholars with</a:t>
            </a:r>
          </a:p>
          <a:p>
            <a:pPr>
              <a:buNone/>
            </a:pPr>
            <a:r>
              <a:rPr lang="en-US" sz="2400" dirty="0" smtClean="0"/>
              <a:t> standardizing the London dialect. </a:t>
            </a:r>
            <a:endParaRPr lang="en-US" sz="2400" dirty="0"/>
          </a:p>
        </p:txBody>
      </p:sp>
      <p:pic>
        <p:nvPicPr>
          <p:cNvPr id="4" name="Picture 3" descr="MC900116130[1].WMF"/>
          <p:cNvPicPr>
            <a:picLocks noChangeAspect="1"/>
          </p:cNvPicPr>
          <p:nvPr/>
        </p:nvPicPr>
        <p:blipFill>
          <a:blip r:embed="rId2" cstate="print"/>
          <a:stretch>
            <a:fillRect/>
          </a:stretch>
        </p:blipFill>
        <p:spPr>
          <a:xfrm>
            <a:off x="7086600" y="3733800"/>
            <a:ext cx="1738528" cy="2286000"/>
          </a:xfrm>
          <a:prstGeom prst="rect">
            <a:avLst/>
          </a:prstGeom>
        </p:spPr>
      </p:pic>
      <p:sp>
        <p:nvSpPr>
          <p:cNvPr id="5" name="Rectangle 4"/>
          <p:cNvSpPr/>
          <p:nvPr/>
        </p:nvSpPr>
        <p:spPr>
          <a:xfrm>
            <a:off x="0" y="6324600"/>
            <a:ext cx="9144000" cy="400110"/>
          </a:xfrm>
          <a:prstGeom prst="rect">
            <a:avLst/>
          </a:prstGeom>
        </p:spPr>
        <p:txBody>
          <a:bodyPr wrap="square">
            <a:spAutoFit/>
          </a:bodyPr>
          <a:lstStyle/>
          <a:p>
            <a:r>
              <a:rPr lang="en-US" sz="2000" dirty="0" smtClean="0">
                <a:latin typeface="Old English Text MT" pitchFamily="66" charset="0"/>
              </a:rPr>
              <a:t>     “And specially from every shires </a:t>
            </a:r>
            <a:r>
              <a:rPr lang="en-US" sz="2000" dirty="0" err="1" smtClean="0">
                <a:latin typeface="Old English Text MT" pitchFamily="66" charset="0"/>
              </a:rPr>
              <a:t>ende</a:t>
            </a:r>
            <a:r>
              <a:rPr lang="en-US" sz="2000" dirty="0" smtClean="0">
                <a:latin typeface="Old English Text MT" pitchFamily="66" charset="0"/>
              </a:rPr>
              <a:t> of </a:t>
            </a:r>
            <a:r>
              <a:rPr lang="en-US" sz="2000" dirty="0" err="1" smtClean="0">
                <a:latin typeface="Old English Text MT" pitchFamily="66" charset="0"/>
              </a:rPr>
              <a:t>Englelond</a:t>
            </a:r>
            <a:r>
              <a:rPr lang="en-US" sz="2000" dirty="0" smtClean="0">
                <a:latin typeface="Old English Text MT" pitchFamily="66" charset="0"/>
              </a:rPr>
              <a:t> to Canterbury they </a:t>
            </a:r>
            <a:r>
              <a:rPr lang="en-US" sz="2000" dirty="0" err="1" smtClean="0">
                <a:latin typeface="Old English Text MT" pitchFamily="66" charset="0"/>
              </a:rPr>
              <a:t>wende</a:t>
            </a:r>
            <a:r>
              <a:rPr lang="en-US" sz="2000" dirty="0" smtClean="0">
                <a:latin typeface="Old English Text MT" pitchFamily="66" charset="0"/>
              </a:rPr>
              <a:t>…”</a:t>
            </a:r>
            <a:endParaRPr lang="en-US" sz="2000" dirty="0">
              <a:latin typeface="Old English Text MT" pitchFamily="66" charset="0"/>
            </a:endParaRPr>
          </a:p>
        </p:txBody>
      </p:sp>
      <p:sp>
        <p:nvSpPr>
          <p:cNvPr id="6" name="Quad Arrow 5"/>
          <p:cNvSpPr/>
          <p:nvPr/>
        </p:nvSpPr>
        <p:spPr>
          <a:xfrm>
            <a:off x="228600" y="1752600"/>
            <a:ext cx="533400" cy="838200"/>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Quad Arrow 6"/>
          <p:cNvSpPr/>
          <p:nvPr/>
        </p:nvSpPr>
        <p:spPr>
          <a:xfrm>
            <a:off x="228600" y="3124200"/>
            <a:ext cx="533400" cy="838200"/>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Quad Arrow 7"/>
          <p:cNvSpPr/>
          <p:nvPr/>
        </p:nvSpPr>
        <p:spPr>
          <a:xfrm>
            <a:off x="228600" y="4495800"/>
            <a:ext cx="533400" cy="838200"/>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push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5400" b="1" dirty="0" smtClean="0">
                <a:latin typeface="Old English Text MT" pitchFamily="66" charset="0"/>
              </a:rPr>
              <a:t>Medieval Social Structure</a:t>
            </a:r>
            <a:endParaRPr lang="en-US" sz="5400" b="1" dirty="0">
              <a:latin typeface="Old English Text MT" pitchFamily="66" charset="0"/>
            </a:endParaRPr>
          </a:p>
        </p:txBody>
      </p:sp>
      <p:sp>
        <p:nvSpPr>
          <p:cNvPr id="3" name="Content Placeholder 2"/>
          <p:cNvSpPr>
            <a:spLocks noGrp="1"/>
          </p:cNvSpPr>
          <p:nvPr>
            <p:ph sz="half" idx="1"/>
          </p:nvPr>
        </p:nvSpPr>
        <p:spPr>
          <a:xfrm>
            <a:off x="304800" y="1645920"/>
            <a:ext cx="4191000" cy="4526280"/>
          </a:xfrm>
        </p:spPr>
        <p:txBody>
          <a:bodyPr>
            <a:normAutofit fontScale="70000" lnSpcReduction="20000"/>
          </a:bodyPr>
          <a:lstStyle/>
          <a:p>
            <a:pPr>
              <a:buNone/>
            </a:pPr>
            <a:r>
              <a:rPr lang="en-US" dirty="0" smtClean="0"/>
              <a:t>The figure to the left</a:t>
            </a:r>
          </a:p>
          <a:p>
            <a:pPr>
              <a:buNone/>
            </a:pPr>
            <a:r>
              <a:rPr lang="en-US" dirty="0" smtClean="0"/>
              <a:t>demonstrates the social structure</a:t>
            </a:r>
          </a:p>
          <a:p>
            <a:pPr>
              <a:buNone/>
            </a:pPr>
            <a:r>
              <a:rPr lang="en-US" dirty="0" smtClean="0"/>
              <a:t>during the Medieval Time</a:t>
            </a:r>
          </a:p>
          <a:p>
            <a:pPr>
              <a:buNone/>
            </a:pPr>
            <a:r>
              <a:rPr lang="en-US" dirty="0" smtClean="0"/>
              <a:t>period.</a:t>
            </a:r>
          </a:p>
          <a:p>
            <a:endParaRPr lang="en-US" dirty="0" smtClean="0"/>
          </a:p>
          <a:p>
            <a:pPr>
              <a:buNone/>
            </a:pPr>
            <a:r>
              <a:rPr lang="en-US" dirty="0" smtClean="0"/>
              <a:t>It is important to observe the</a:t>
            </a:r>
          </a:p>
          <a:p>
            <a:pPr>
              <a:buNone/>
            </a:pPr>
            <a:r>
              <a:rPr lang="en-US" dirty="0" smtClean="0"/>
              <a:t>placement of each social class</a:t>
            </a:r>
          </a:p>
          <a:p>
            <a:pPr>
              <a:buNone/>
            </a:pPr>
            <a:r>
              <a:rPr lang="en-US" dirty="0" smtClean="0"/>
              <a:t>especially in relation to reading</a:t>
            </a:r>
          </a:p>
          <a:p>
            <a:pPr>
              <a:buNone/>
            </a:pPr>
            <a:r>
              <a:rPr lang="en-US" i="1" dirty="0" smtClean="0"/>
              <a:t>The Canterbury Tales.</a:t>
            </a:r>
          </a:p>
          <a:p>
            <a:pPr>
              <a:buNone/>
            </a:pPr>
            <a:endParaRPr lang="en-US" dirty="0" smtClean="0"/>
          </a:p>
          <a:p>
            <a:pPr>
              <a:buNone/>
            </a:pPr>
            <a:r>
              <a:rPr lang="en-US" dirty="0" smtClean="0"/>
              <a:t>Chaucer uses his textual</a:t>
            </a:r>
          </a:p>
          <a:p>
            <a:pPr>
              <a:buNone/>
            </a:pPr>
            <a:r>
              <a:rPr lang="en-US" dirty="0" smtClean="0"/>
              <a:t>authority within </a:t>
            </a:r>
            <a:r>
              <a:rPr lang="en-US" i="1" dirty="0" smtClean="0"/>
              <a:t>The Canterbury</a:t>
            </a:r>
          </a:p>
          <a:p>
            <a:pPr>
              <a:buNone/>
            </a:pPr>
            <a:r>
              <a:rPr lang="en-US" i="1" dirty="0" smtClean="0"/>
              <a:t>Tales </a:t>
            </a:r>
            <a:r>
              <a:rPr lang="en-US" dirty="0" smtClean="0"/>
              <a:t>to comment on corruption</a:t>
            </a:r>
          </a:p>
          <a:p>
            <a:pPr>
              <a:buNone/>
            </a:pPr>
            <a:r>
              <a:rPr lang="en-US" dirty="0" smtClean="0"/>
              <a:t>within some of the higher</a:t>
            </a:r>
          </a:p>
          <a:p>
            <a:pPr>
              <a:buNone/>
            </a:pPr>
            <a:r>
              <a:rPr lang="en-US" dirty="0" smtClean="0"/>
              <a:t>ranking social classes, most</a:t>
            </a:r>
          </a:p>
          <a:p>
            <a:pPr>
              <a:buNone/>
            </a:pPr>
            <a:r>
              <a:rPr lang="en-US" dirty="0" smtClean="0"/>
              <a:t>especially the members of the</a:t>
            </a:r>
          </a:p>
          <a:p>
            <a:pPr>
              <a:buNone/>
            </a:pPr>
            <a:r>
              <a:rPr lang="en-US" dirty="0" smtClean="0"/>
              <a:t>clergy.  </a:t>
            </a:r>
            <a:endParaRPr lang="en-US" dirty="0"/>
          </a:p>
        </p:txBody>
      </p:sp>
      <p:pic>
        <p:nvPicPr>
          <p:cNvPr id="5" name="Content Placeholder 4" descr="Medieval Social Pyramid.gif"/>
          <p:cNvPicPr>
            <a:picLocks noGrp="1" noChangeAspect="1"/>
          </p:cNvPicPr>
          <p:nvPr>
            <p:ph sz="half" idx="2"/>
          </p:nvPr>
        </p:nvPicPr>
        <p:blipFill>
          <a:blip r:embed="rId2" cstate="print"/>
          <a:stretch>
            <a:fillRect/>
          </a:stretch>
        </p:blipFill>
        <p:spPr>
          <a:xfrm>
            <a:off x="4800600" y="1600200"/>
            <a:ext cx="4038600" cy="4419600"/>
          </a:xfrm>
        </p:spPr>
      </p:pic>
      <p:sp>
        <p:nvSpPr>
          <p:cNvPr id="6" name="Rectangle 5"/>
          <p:cNvSpPr/>
          <p:nvPr/>
        </p:nvSpPr>
        <p:spPr>
          <a:xfrm>
            <a:off x="0" y="6324600"/>
            <a:ext cx="9144000" cy="400110"/>
          </a:xfrm>
          <a:prstGeom prst="rect">
            <a:avLst/>
          </a:prstGeom>
        </p:spPr>
        <p:txBody>
          <a:bodyPr wrap="square">
            <a:spAutoFit/>
          </a:bodyPr>
          <a:lstStyle/>
          <a:p>
            <a:r>
              <a:rPr lang="en-US" sz="2000" dirty="0" smtClean="0">
                <a:latin typeface="Old English Text MT" pitchFamily="66" charset="0"/>
              </a:rPr>
              <a:t>     “And specially from every shires </a:t>
            </a:r>
            <a:r>
              <a:rPr lang="en-US" sz="2000" dirty="0" err="1" smtClean="0">
                <a:latin typeface="Old English Text MT" pitchFamily="66" charset="0"/>
              </a:rPr>
              <a:t>ende</a:t>
            </a:r>
            <a:r>
              <a:rPr lang="en-US" sz="2000" dirty="0" smtClean="0">
                <a:latin typeface="Old English Text MT" pitchFamily="66" charset="0"/>
              </a:rPr>
              <a:t> of </a:t>
            </a:r>
            <a:r>
              <a:rPr lang="en-US" sz="2000" dirty="0" err="1" smtClean="0">
                <a:latin typeface="Old English Text MT" pitchFamily="66" charset="0"/>
              </a:rPr>
              <a:t>Englelond</a:t>
            </a:r>
            <a:r>
              <a:rPr lang="en-US" sz="2000" dirty="0" smtClean="0">
                <a:latin typeface="Old English Text MT" pitchFamily="66" charset="0"/>
              </a:rPr>
              <a:t> to Canterbury they </a:t>
            </a:r>
            <a:r>
              <a:rPr lang="en-US" sz="2000" dirty="0" err="1" smtClean="0">
                <a:latin typeface="Old English Text MT" pitchFamily="66" charset="0"/>
              </a:rPr>
              <a:t>wende</a:t>
            </a:r>
            <a:r>
              <a:rPr lang="en-US" sz="2000" dirty="0" smtClean="0">
                <a:latin typeface="Old English Text MT" pitchFamily="66" charset="0"/>
              </a:rPr>
              <a:t>…”</a:t>
            </a:r>
            <a:endParaRPr lang="en-US" sz="2000" dirty="0"/>
          </a:p>
        </p:txBody>
      </p:sp>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Text Placeholder 2"/>
          <p:cNvSpPr>
            <a:spLocks noGrp="1"/>
          </p:cNvSpPr>
          <p:nvPr>
            <p:ph type="body" idx="1"/>
          </p:nvPr>
        </p:nvSpPr>
        <p:spPr/>
        <p:txBody>
          <a:bodyPr/>
          <a:lstStyle/>
          <a:p>
            <a:pPr algn="ctr"/>
            <a:endParaRPr lang="en-US" sz="3200" dirty="0" smtClean="0"/>
          </a:p>
          <a:p>
            <a:pPr algn="ctr"/>
            <a:endParaRPr lang="en-US" sz="3200" dirty="0" smtClean="0"/>
          </a:p>
          <a:p>
            <a:pPr algn="ctr"/>
            <a:r>
              <a:rPr lang="en-US" sz="3200" dirty="0" smtClean="0"/>
              <a:t>Middle English</a:t>
            </a:r>
            <a:endParaRPr lang="en-US" sz="3200" dirty="0"/>
          </a:p>
        </p:txBody>
      </p:sp>
      <p:sp>
        <p:nvSpPr>
          <p:cNvPr id="4" name="Text Placeholder 3"/>
          <p:cNvSpPr>
            <a:spLocks noGrp="1"/>
          </p:cNvSpPr>
          <p:nvPr>
            <p:ph type="body" sz="half" idx="3"/>
          </p:nvPr>
        </p:nvSpPr>
        <p:spPr/>
        <p:txBody>
          <a:bodyPr/>
          <a:lstStyle/>
          <a:p>
            <a:pPr algn="ctr"/>
            <a:r>
              <a:rPr lang="en-US" sz="3200" dirty="0" smtClean="0"/>
              <a:t>Modern English</a:t>
            </a:r>
            <a:endParaRPr lang="en-US" sz="3200" dirty="0"/>
          </a:p>
        </p:txBody>
      </p:sp>
      <p:sp>
        <p:nvSpPr>
          <p:cNvPr id="5" name="Content Placeholder 4"/>
          <p:cNvSpPr>
            <a:spLocks noGrp="1"/>
          </p:cNvSpPr>
          <p:nvPr>
            <p:ph sz="quarter" idx="2"/>
          </p:nvPr>
        </p:nvSpPr>
        <p:spPr/>
        <p:txBody>
          <a:bodyPr>
            <a:normAutofit/>
          </a:bodyPr>
          <a:lstStyle/>
          <a:p>
            <a:pPr>
              <a:buNone/>
            </a:pPr>
            <a:r>
              <a:rPr lang="en-US" sz="1600" dirty="0" err="1" smtClean="0"/>
              <a:t>Whan</a:t>
            </a:r>
            <a:r>
              <a:rPr lang="en-US" sz="1600" dirty="0" smtClean="0"/>
              <a:t> that April, with his </a:t>
            </a:r>
            <a:r>
              <a:rPr lang="en-US" sz="1600" dirty="0" err="1" smtClean="0"/>
              <a:t>shoures</a:t>
            </a:r>
            <a:r>
              <a:rPr lang="en-US" sz="1600" dirty="0" smtClean="0"/>
              <a:t> </a:t>
            </a:r>
            <a:r>
              <a:rPr lang="en-US" sz="1600" dirty="0" err="1" smtClean="0"/>
              <a:t>soote</a:t>
            </a:r>
            <a:r>
              <a:rPr lang="en-US" sz="1600" dirty="0" smtClean="0"/>
              <a:t> The </a:t>
            </a:r>
            <a:r>
              <a:rPr lang="en-US" sz="1600" dirty="0" err="1" smtClean="0"/>
              <a:t>droughte</a:t>
            </a:r>
            <a:r>
              <a:rPr lang="en-US" sz="1600" dirty="0" smtClean="0"/>
              <a:t> of March hath </a:t>
            </a:r>
            <a:r>
              <a:rPr lang="en-US" sz="1600" dirty="0" err="1" smtClean="0"/>
              <a:t>perced</a:t>
            </a:r>
            <a:r>
              <a:rPr lang="en-US" sz="1600" dirty="0" smtClean="0"/>
              <a:t> to the </a:t>
            </a:r>
            <a:r>
              <a:rPr lang="en-US" sz="1600" dirty="0" err="1" smtClean="0"/>
              <a:t>roote</a:t>
            </a:r>
            <a:r>
              <a:rPr lang="en-US" sz="1600" dirty="0" smtClean="0"/>
              <a:t>, And bathed every </a:t>
            </a:r>
            <a:r>
              <a:rPr lang="en-US" sz="1600" dirty="0" err="1" smtClean="0"/>
              <a:t>veine</a:t>
            </a:r>
            <a:r>
              <a:rPr lang="en-US" sz="1600" dirty="0" smtClean="0"/>
              <a:t> in </a:t>
            </a:r>
            <a:r>
              <a:rPr lang="en-US" sz="1600" dirty="0" err="1" smtClean="0"/>
              <a:t>swich</a:t>
            </a:r>
            <a:r>
              <a:rPr lang="en-US" sz="1600" dirty="0" smtClean="0"/>
              <a:t> </a:t>
            </a:r>
            <a:r>
              <a:rPr lang="en-US" sz="1600" dirty="0" err="1" smtClean="0"/>
              <a:t>licour</a:t>
            </a:r>
            <a:r>
              <a:rPr lang="en-US" sz="1600" dirty="0" smtClean="0"/>
              <a:t>, Of which </a:t>
            </a:r>
            <a:r>
              <a:rPr lang="en-US" sz="1600" dirty="0" err="1" smtClean="0"/>
              <a:t>vertu</a:t>
            </a:r>
            <a:r>
              <a:rPr lang="en-US" sz="1600" dirty="0" smtClean="0"/>
              <a:t> </a:t>
            </a:r>
            <a:r>
              <a:rPr lang="en-US" sz="1600" dirty="0" err="1" smtClean="0"/>
              <a:t>engendred</a:t>
            </a:r>
            <a:r>
              <a:rPr lang="en-US" sz="1600" dirty="0" smtClean="0"/>
              <a:t> is the flour; </a:t>
            </a:r>
            <a:r>
              <a:rPr lang="en-US" sz="1600" dirty="0" err="1" smtClean="0"/>
              <a:t>Whan</a:t>
            </a:r>
            <a:r>
              <a:rPr lang="en-US" sz="1600" dirty="0" smtClean="0"/>
              <a:t> Zephyrus eek with his </a:t>
            </a:r>
            <a:r>
              <a:rPr lang="en-US" sz="1600" dirty="0" err="1" smtClean="0"/>
              <a:t>sweete</a:t>
            </a:r>
            <a:r>
              <a:rPr lang="en-US" sz="1600" dirty="0" smtClean="0"/>
              <a:t> </a:t>
            </a:r>
            <a:r>
              <a:rPr lang="en-US" sz="1600" dirty="0" err="1" smtClean="0"/>
              <a:t>breeth</a:t>
            </a:r>
            <a:r>
              <a:rPr lang="en-US" sz="1600" dirty="0" smtClean="0"/>
              <a:t> Inspired hath in every holt and </a:t>
            </a:r>
            <a:r>
              <a:rPr lang="en-US" sz="1600" dirty="0" err="1" smtClean="0"/>
              <a:t>heeth</a:t>
            </a:r>
            <a:r>
              <a:rPr lang="en-US" sz="1600" dirty="0" smtClean="0"/>
              <a:t> The </a:t>
            </a:r>
            <a:r>
              <a:rPr lang="en-US" sz="1600" dirty="0" err="1" smtClean="0"/>
              <a:t>tendre</a:t>
            </a:r>
            <a:r>
              <a:rPr lang="en-US" sz="1600" dirty="0" smtClean="0"/>
              <a:t> </a:t>
            </a:r>
            <a:r>
              <a:rPr lang="en-US" sz="1600" dirty="0" err="1" smtClean="0"/>
              <a:t>croppes</a:t>
            </a:r>
            <a:r>
              <a:rPr lang="en-US" sz="1600" dirty="0" smtClean="0"/>
              <a:t>, and the </a:t>
            </a:r>
            <a:r>
              <a:rPr lang="en-US" sz="1600" dirty="0" err="1" smtClean="0"/>
              <a:t>yonge</a:t>
            </a:r>
            <a:r>
              <a:rPr lang="en-US" sz="1600" dirty="0" smtClean="0"/>
              <a:t> </a:t>
            </a:r>
            <a:r>
              <a:rPr lang="en-US" sz="1600" dirty="0" err="1" smtClean="0"/>
              <a:t>sonne</a:t>
            </a:r>
            <a:r>
              <a:rPr lang="en-US" sz="1600" dirty="0" smtClean="0"/>
              <a:t> Hath in the Ram his </a:t>
            </a:r>
            <a:r>
              <a:rPr lang="en-US" sz="1600" dirty="0" err="1" smtClean="0"/>
              <a:t>halfe</a:t>
            </a:r>
            <a:r>
              <a:rPr lang="en-US" sz="1600" dirty="0" smtClean="0"/>
              <a:t> </a:t>
            </a:r>
            <a:r>
              <a:rPr lang="en-US" sz="1600" dirty="0" err="1" smtClean="0"/>
              <a:t>cours</a:t>
            </a:r>
            <a:r>
              <a:rPr lang="en-US" sz="1600" dirty="0" smtClean="0"/>
              <a:t> </a:t>
            </a:r>
            <a:r>
              <a:rPr lang="en-US" sz="1600" dirty="0" err="1" smtClean="0"/>
              <a:t>yronne</a:t>
            </a:r>
            <a:r>
              <a:rPr lang="en-US" sz="1600" dirty="0" smtClean="0"/>
              <a:t>, And </a:t>
            </a:r>
            <a:r>
              <a:rPr lang="en-US" sz="1600" dirty="0" err="1" smtClean="0"/>
              <a:t>smale</a:t>
            </a:r>
            <a:r>
              <a:rPr lang="en-US" sz="1600" dirty="0" smtClean="0"/>
              <a:t> </a:t>
            </a:r>
            <a:r>
              <a:rPr lang="en-US" sz="1600" dirty="0" err="1" smtClean="0"/>
              <a:t>fowles</a:t>
            </a:r>
            <a:r>
              <a:rPr lang="en-US" sz="1600" dirty="0" smtClean="0"/>
              <a:t> </a:t>
            </a:r>
            <a:r>
              <a:rPr lang="en-US" sz="1600" dirty="0" err="1" smtClean="0"/>
              <a:t>maken</a:t>
            </a:r>
            <a:r>
              <a:rPr lang="en-US" sz="1600" dirty="0" smtClean="0"/>
              <a:t> </a:t>
            </a:r>
            <a:r>
              <a:rPr lang="en-US" sz="1600" dirty="0" err="1" smtClean="0"/>
              <a:t>melodye</a:t>
            </a:r>
            <a:r>
              <a:rPr lang="en-US" sz="1600" dirty="0" smtClean="0"/>
              <a:t>,  That </a:t>
            </a:r>
            <a:r>
              <a:rPr lang="en-US" sz="1600" dirty="0" err="1" smtClean="0"/>
              <a:t>slepen</a:t>
            </a:r>
            <a:r>
              <a:rPr lang="en-US" sz="1600" dirty="0" smtClean="0"/>
              <a:t> al the </a:t>
            </a:r>
            <a:r>
              <a:rPr lang="en-US" sz="1600" dirty="0" err="1" smtClean="0"/>
              <a:t>nyght</a:t>
            </a:r>
            <a:r>
              <a:rPr lang="en-US" sz="1600" dirty="0" smtClean="0"/>
              <a:t> with open eye- (So </a:t>
            </a:r>
            <a:r>
              <a:rPr lang="en-US" sz="1600" dirty="0" err="1" smtClean="0"/>
              <a:t>priketh</a:t>
            </a:r>
            <a:r>
              <a:rPr lang="en-US" sz="1600" dirty="0" smtClean="0"/>
              <a:t> hem Nature in </a:t>
            </a:r>
            <a:r>
              <a:rPr lang="en-US" sz="1600" dirty="0" err="1" smtClean="0"/>
              <a:t>hir</a:t>
            </a:r>
            <a:r>
              <a:rPr lang="en-US" sz="1600" dirty="0" smtClean="0"/>
              <a:t> </a:t>
            </a:r>
            <a:r>
              <a:rPr lang="en-US" sz="1600" dirty="0" err="1" smtClean="0"/>
              <a:t>corages</a:t>
            </a:r>
            <a:r>
              <a:rPr lang="en-US" sz="1600" dirty="0" smtClean="0"/>
              <a:t>); </a:t>
            </a:r>
            <a:r>
              <a:rPr lang="en-US" sz="1600" dirty="0" err="1" smtClean="0"/>
              <a:t>Thanne</a:t>
            </a:r>
            <a:r>
              <a:rPr lang="en-US" sz="1600" dirty="0" smtClean="0"/>
              <a:t> </a:t>
            </a:r>
            <a:r>
              <a:rPr lang="en-US" sz="1600" dirty="0" err="1" smtClean="0"/>
              <a:t>longen</a:t>
            </a:r>
            <a:r>
              <a:rPr lang="en-US" sz="1600" dirty="0" smtClean="0"/>
              <a:t> folk to goon on pilgrimages</a:t>
            </a:r>
          </a:p>
        </p:txBody>
      </p:sp>
      <p:sp>
        <p:nvSpPr>
          <p:cNvPr id="6" name="Content Placeholder 5"/>
          <p:cNvSpPr>
            <a:spLocks noGrp="1"/>
          </p:cNvSpPr>
          <p:nvPr>
            <p:ph sz="quarter" idx="4"/>
          </p:nvPr>
        </p:nvSpPr>
        <p:spPr/>
        <p:txBody>
          <a:bodyPr>
            <a:normAutofit fontScale="77500" lnSpcReduction="20000"/>
          </a:bodyPr>
          <a:lstStyle/>
          <a:p>
            <a:pPr>
              <a:buNone/>
            </a:pPr>
            <a:r>
              <a:rPr lang="en-US" dirty="0" smtClean="0"/>
              <a:t>When in April the sweet showers fall That pierce March's drought to the root and all, And bathed every vein in liquor that has power To generate therein and sire the flower;  When Zephyr also has with his sweet breath, Filled again, in every holt and heath, The tender shoots and leaves, and the young sun His half-course in the sign of the Ram has run, And many little birds make melody,  That sleep through all the night with open eye (So Nature pricks them on to ramp and rage) Then folk do long to go on pilgrimage,</a:t>
            </a:r>
            <a:endParaRPr lang="en-US" dirty="0"/>
          </a:p>
        </p:txBody>
      </p:sp>
      <p:pic>
        <p:nvPicPr>
          <p:cNvPr id="7" name="Picture 6" descr="MC900116130[1].WMF"/>
          <p:cNvPicPr>
            <a:picLocks noChangeAspect="1"/>
          </p:cNvPicPr>
          <p:nvPr/>
        </p:nvPicPr>
        <p:blipFill>
          <a:blip r:embed="rId2" cstate="print"/>
          <a:stretch>
            <a:fillRect/>
          </a:stretch>
        </p:blipFill>
        <p:spPr>
          <a:xfrm>
            <a:off x="304800" y="228600"/>
            <a:ext cx="1066800" cy="1447800"/>
          </a:xfrm>
          <a:prstGeom prst="rect">
            <a:avLst/>
          </a:prstGeom>
        </p:spPr>
      </p:pic>
      <p:pic>
        <p:nvPicPr>
          <p:cNvPr id="8" name="Picture 7" descr="MC900116130[1].WMF"/>
          <p:cNvPicPr>
            <a:picLocks noChangeAspect="1"/>
          </p:cNvPicPr>
          <p:nvPr/>
        </p:nvPicPr>
        <p:blipFill>
          <a:blip r:embed="rId2" cstate="print"/>
          <a:stretch>
            <a:fillRect/>
          </a:stretch>
        </p:blipFill>
        <p:spPr>
          <a:xfrm>
            <a:off x="4343400" y="228600"/>
            <a:ext cx="1066800" cy="1447800"/>
          </a:xfrm>
          <a:prstGeom prst="rect">
            <a:avLst/>
          </a:prstGeom>
        </p:spPr>
      </p:pic>
      <p:sp>
        <p:nvSpPr>
          <p:cNvPr id="9" name="Rounded Rectangular Callout 8"/>
          <p:cNvSpPr/>
          <p:nvPr/>
        </p:nvSpPr>
        <p:spPr>
          <a:xfrm>
            <a:off x="1676400" y="304800"/>
            <a:ext cx="2057400" cy="990600"/>
          </a:xfrm>
          <a:prstGeom prst="wedgeRoundRectCallout">
            <a:avLst>
              <a:gd name="adj1" fmla="val -73611"/>
              <a:gd name="adj2" fmla="val -883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ular Callout 11"/>
          <p:cNvSpPr/>
          <p:nvPr/>
        </p:nvSpPr>
        <p:spPr>
          <a:xfrm>
            <a:off x="5943600" y="304800"/>
            <a:ext cx="2057400" cy="990600"/>
          </a:xfrm>
          <a:prstGeom prst="wedgeRoundRectCallout">
            <a:avLst>
              <a:gd name="adj1" fmla="val -84583"/>
              <a:gd name="adj2" fmla="val -1083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1600200" y="304800"/>
            <a:ext cx="2057400" cy="969496"/>
          </a:xfrm>
          <a:prstGeom prst="rect">
            <a:avLst/>
          </a:prstGeom>
          <a:noFill/>
        </p:spPr>
        <p:txBody>
          <a:bodyPr wrap="square" rtlCol="0">
            <a:spAutoFit/>
          </a:bodyPr>
          <a:lstStyle/>
          <a:p>
            <a:pPr algn="ctr"/>
            <a:endParaRPr lang="en-US" sz="700" dirty="0" smtClean="0"/>
          </a:p>
          <a:p>
            <a:pPr algn="ctr"/>
            <a:r>
              <a:rPr lang="en-US" sz="2400" dirty="0" smtClean="0"/>
              <a:t>How do you do?</a:t>
            </a:r>
            <a:endParaRPr lang="en-US" sz="2400" dirty="0"/>
          </a:p>
        </p:txBody>
      </p:sp>
      <p:sp>
        <p:nvSpPr>
          <p:cNvPr id="14" name="TextBox 13"/>
          <p:cNvSpPr txBox="1"/>
          <p:nvPr/>
        </p:nvSpPr>
        <p:spPr>
          <a:xfrm>
            <a:off x="5943600" y="381000"/>
            <a:ext cx="1905000" cy="630942"/>
          </a:xfrm>
          <a:prstGeom prst="rect">
            <a:avLst/>
          </a:prstGeom>
          <a:noFill/>
        </p:spPr>
        <p:txBody>
          <a:bodyPr wrap="square" rtlCol="0">
            <a:spAutoFit/>
          </a:bodyPr>
          <a:lstStyle/>
          <a:p>
            <a:pPr algn="ctr"/>
            <a:endParaRPr lang="en-US" sz="1100" dirty="0" smtClean="0"/>
          </a:p>
          <a:p>
            <a:pPr algn="ctr"/>
            <a:r>
              <a:rPr lang="en-US" sz="2400" dirty="0" smtClean="0"/>
              <a:t>What’s Up?</a:t>
            </a:r>
            <a:endParaRPr lang="en-US" sz="2400" dirty="0"/>
          </a:p>
        </p:txBody>
      </p:sp>
      <p:sp>
        <p:nvSpPr>
          <p:cNvPr id="15" name="Rectangle 14"/>
          <p:cNvSpPr/>
          <p:nvPr/>
        </p:nvSpPr>
        <p:spPr>
          <a:xfrm>
            <a:off x="0" y="6324600"/>
            <a:ext cx="9144000" cy="400110"/>
          </a:xfrm>
          <a:prstGeom prst="rect">
            <a:avLst/>
          </a:prstGeom>
        </p:spPr>
        <p:txBody>
          <a:bodyPr wrap="square">
            <a:spAutoFit/>
          </a:bodyPr>
          <a:lstStyle/>
          <a:p>
            <a:r>
              <a:rPr lang="en-US" sz="2000" dirty="0" smtClean="0">
                <a:latin typeface="Old English Text MT" pitchFamily="66" charset="0"/>
              </a:rPr>
              <a:t>      “And specially from every shires </a:t>
            </a:r>
            <a:r>
              <a:rPr lang="en-US" sz="2000" dirty="0" err="1" smtClean="0">
                <a:latin typeface="Old English Text MT" pitchFamily="66" charset="0"/>
              </a:rPr>
              <a:t>ende</a:t>
            </a:r>
            <a:r>
              <a:rPr lang="en-US" sz="2000" dirty="0" smtClean="0">
                <a:latin typeface="Old English Text MT" pitchFamily="66" charset="0"/>
              </a:rPr>
              <a:t> of </a:t>
            </a:r>
            <a:r>
              <a:rPr lang="en-US" sz="2000" dirty="0" err="1" smtClean="0">
                <a:latin typeface="Old English Text MT" pitchFamily="66" charset="0"/>
              </a:rPr>
              <a:t>Englelond</a:t>
            </a:r>
            <a:r>
              <a:rPr lang="en-US" sz="2000" dirty="0" smtClean="0">
                <a:latin typeface="Old English Text MT" pitchFamily="66" charset="0"/>
              </a:rPr>
              <a:t> to Canterbury they </a:t>
            </a:r>
            <a:r>
              <a:rPr lang="en-US" sz="2000" dirty="0" err="1" smtClean="0">
                <a:latin typeface="Old English Text MT" pitchFamily="66" charset="0"/>
              </a:rPr>
              <a:t>wende</a:t>
            </a:r>
            <a:r>
              <a:rPr lang="en-US" sz="2000" dirty="0" smtClean="0">
                <a:latin typeface="Old English Text MT" pitchFamily="66" charset="0"/>
              </a:rPr>
              <a:t>…”</a:t>
            </a:r>
            <a:endParaRPr lang="en-US" sz="2000" dirty="0"/>
          </a:p>
        </p:txBody>
      </p:sp>
    </p:spTree>
  </p:cSld>
  <p:clrMapOvr>
    <a:masterClrMapping/>
  </p:clrMapOvr>
  <p:transition spd="slow">
    <p:split orient="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MC900116130[1].WMF"/>
          <p:cNvPicPr>
            <a:picLocks noChangeAspect="1"/>
          </p:cNvPicPr>
          <p:nvPr/>
        </p:nvPicPr>
        <p:blipFill>
          <a:blip r:embed="rId2" cstate="print"/>
          <a:stretch>
            <a:fillRect/>
          </a:stretch>
        </p:blipFill>
        <p:spPr>
          <a:xfrm>
            <a:off x="152400" y="2667000"/>
            <a:ext cx="1371600" cy="2286000"/>
          </a:xfrm>
          <a:prstGeom prst="rect">
            <a:avLst/>
          </a:prstGeom>
        </p:spPr>
      </p:pic>
      <p:sp>
        <p:nvSpPr>
          <p:cNvPr id="10" name="Oval Callout 9"/>
          <p:cNvSpPr/>
          <p:nvPr/>
        </p:nvSpPr>
        <p:spPr>
          <a:xfrm>
            <a:off x="685800" y="838200"/>
            <a:ext cx="3048000" cy="2133600"/>
          </a:xfrm>
          <a:prstGeom prst="wedgeEllipseCallout">
            <a:avLst>
              <a:gd name="adj1" fmla="val -30958"/>
              <a:gd name="adj2" fmla="val 6892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ln w="50800"/>
                <a:solidFill>
                  <a:schemeClr val="bg1">
                    <a:shade val="50000"/>
                  </a:schemeClr>
                </a:solidFill>
                <a:latin typeface="Old English Text MT" pitchFamily="66" charset="0"/>
              </a:rPr>
              <a:t>Why </a:t>
            </a:r>
          </a:p>
          <a:p>
            <a:pPr algn="ctr"/>
            <a:r>
              <a:rPr lang="en-US" sz="2800" b="1" dirty="0" smtClean="0">
                <a:ln w="50800"/>
                <a:solidFill>
                  <a:schemeClr val="bg1">
                    <a:shade val="50000"/>
                  </a:schemeClr>
                </a:solidFill>
                <a:latin typeface="Old English Text MT" pitchFamily="66" charset="0"/>
              </a:rPr>
              <a:t>Canterbury??</a:t>
            </a:r>
            <a:endParaRPr lang="en-US" sz="2800" b="1" dirty="0">
              <a:ln w="50800"/>
              <a:solidFill>
                <a:schemeClr val="bg1">
                  <a:shade val="50000"/>
                </a:schemeClr>
              </a:solidFill>
            </a:endParaRPr>
          </a:p>
        </p:txBody>
      </p:sp>
      <p:sp>
        <p:nvSpPr>
          <p:cNvPr id="12" name="Rectangle 11"/>
          <p:cNvSpPr/>
          <p:nvPr/>
        </p:nvSpPr>
        <p:spPr>
          <a:xfrm>
            <a:off x="0" y="6324600"/>
            <a:ext cx="9144000" cy="400110"/>
          </a:xfrm>
          <a:prstGeom prst="rect">
            <a:avLst/>
          </a:prstGeom>
        </p:spPr>
        <p:txBody>
          <a:bodyPr wrap="square">
            <a:spAutoFit/>
          </a:bodyPr>
          <a:lstStyle/>
          <a:p>
            <a:r>
              <a:rPr lang="en-US" sz="2000" dirty="0" smtClean="0">
                <a:latin typeface="Old English Text MT" pitchFamily="66" charset="0"/>
              </a:rPr>
              <a:t>       “And specially from every shires </a:t>
            </a:r>
            <a:r>
              <a:rPr lang="en-US" sz="2000" dirty="0" err="1" smtClean="0">
                <a:latin typeface="Old English Text MT" pitchFamily="66" charset="0"/>
              </a:rPr>
              <a:t>ende</a:t>
            </a:r>
            <a:r>
              <a:rPr lang="en-US" sz="2000" dirty="0" smtClean="0">
                <a:latin typeface="Old English Text MT" pitchFamily="66" charset="0"/>
              </a:rPr>
              <a:t> of </a:t>
            </a:r>
            <a:r>
              <a:rPr lang="en-US" sz="2000" dirty="0" err="1" smtClean="0">
                <a:latin typeface="Old English Text MT" pitchFamily="66" charset="0"/>
              </a:rPr>
              <a:t>Englelond</a:t>
            </a:r>
            <a:r>
              <a:rPr lang="en-US" sz="2000" dirty="0" smtClean="0">
                <a:latin typeface="Old English Text MT" pitchFamily="66" charset="0"/>
              </a:rPr>
              <a:t> to Canterbury they </a:t>
            </a:r>
            <a:r>
              <a:rPr lang="en-US" sz="2000" dirty="0" err="1" smtClean="0">
                <a:latin typeface="Old English Text MT" pitchFamily="66" charset="0"/>
              </a:rPr>
              <a:t>wende</a:t>
            </a:r>
            <a:r>
              <a:rPr lang="en-US" sz="2000" dirty="0" smtClean="0">
                <a:latin typeface="Old English Text MT" pitchFamily="66" charset="0"/>
              </a:rPr>
              <a:t>…”</a:t>
            </a:r>
            <a:endParaRPr lang="en-US" sz="2000" dirty="0">
              <a:latin typeface="Old English Text MT" pitchFamily="66" charset="0"/>
            </a:endParaRPr>
          </a:p>
        </p:txBody>
      </p:sp>
      <p:sp>
        <p:nvSpPr>
          <p:cNvPr id="9" name="Vertical Scroll 8"/>
          <p:cNvSpPr/>
          <p:nvPr/>
        </p:nvSpPr>
        <p:spPr>
          <a:xfrm>
            <a:off x="3200400" y="304800"/>
            <a:ext cx="5638800" cy="5638800"/>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3886200" y="990600"/>
            <a:ext cx="5105400" cy="4922937"/>
          </a:xfrm>
          <a:prstGeom prst="rect">
            <a:avLst/>
          </a:prstGeom>
          <a:noFill/>
        </p:spPr>
        <p:txBody>
          <a:bodyPr wrap="square" rtlCol="0">
            <a:spAutoFit/>
          </a:bodyPr>
          <a:lstStyle/>
          <a:p>
            <a:r>
              <a:rPr lang="en-US" sz="1600" dirty="0" smtClean="0">
                <a:latin typeface="Old English Text MT" pitchFamily="66" charset="0"/>
              </a:rPr>
              <a:t>I</a:t>
            </a:r>
            <a:r>
              <a:rPr lang="en-US" sz="1600" dirty="0" smtClean="0"/>
              <a:t>n Medieval times it was customary for </a:t>
            </a:r>
          </a:p>
          <a:p>
            <a:r>
              <a:rPr lang="en-US" sz="1600" dirty="0" smtClean="0"/>
              <a:t>people to make a pilgrimage to Canterbury Cathedral, largely in part, to visit the shrine </a:t>
            </a:r>
          </a:p>
          <a:p>
            <a:r>
              <a:rPr lang="en-US" sz="1600" dirty="0" smtClean="0"/>
              <a:t>of St. Thomas a Becket.</a:t>
            </a:r>
          </a:p>
          <a:p>
            <a:endParaRPr lang="en-US" sz="1600" dirty="0" smtClean="0"/>
          </a:p>
          <a:p>
            <a:r>
              <a:rPr lang="en-US" sz="1600" dirty="0" smtClean="0">
                <a:latin typeface="Old English Text MT" pitchFamily="66" charset="0"/>
              </a:rPr>
              <a:t>T</a:t>
            </a:r>
            <a:r>
              <a:rPr lang="en-US" sz="1600" dirty="0" smtClean="0"/>
              <a:t>homas Becket was Archbishop of </a:t>
            </a:r>
          </a:p>
          <a:p>
            <a:r>
              <a:rPr lang="en-US" sz="1600" dirty="0" smtClean="0"/>
              <a:t>Canterbury before his untimely murder</a:t>
            </a:r>
          </a:p>
          <a:p>
            <a:r>
              <a:rPr lang="en-US" sz="1600" dirty="0" smtClean="0"/>
              <a:t> in 1170. </a:t>
            </a:r>
          </a:p>
          <a:p>
            <a:endParaRPr lang="en-US" sz="1600" dirty="0" smtClean="0"/>
          </a:p>
          <a:p>
            <a:r>
              <a:rPr lang="en-US" sz="1600" dirty="0" smtClean="0">
                <a:latin typeface="Old English Text MT" pitchFamily="66" charset="0"/>
              </a:rPr>
              <a:t>A</a:t>
            </a:r>
            <a:r>
              <a:rPr lang="en-US" sz="1600" dirty="0" smtClean="0"/>
              <a:t>fter his murder, Becket was venerated as</a:t>
            </a:r>
          </a:p>
          <a:p>
            <a:r>
              <a:rPr lang="en-US" sz="1600" dirty="0" smtClean="0"/>
              <a:t> a saint and martyr by both the Catholic </a:t>
            </a:r>
          </a:p>
          <a:p>
            <a:r>
              <a:rPr lang="en-US" sz="1600" dirty="0" smtClean="0"/>
              <a:t>Church as well as the Anglican community. </a:t>
            </a:r>
          </a:p>
          <a:p>
            <a:endParaRPr lang="en-US" sz="1600" dirty="0" smtClean="0"/>
          </a:p>
          <a:p>
            <a:r>
              <a:rPr lang="en-US" sz="1600" dirty="0" smtClean="0">
                <a:latin typeface="Old English Text MT" pitchFamily="66" charset="0"/>
              </a:rPr>
              <a:t>M</a:t>
            </a:r>
            <a:r>
              <a:rPr lang="en-US" sz="1600" dirty="0" smtClean="0"/>
              <a:t>iraculous stories of Becket’s remains </a:t>
            </a:r>
          </a:p>
          <a:p>
            <a:r>
              <a:rPr lang="en-US" sz="1600" dirty="0" smtClean="0"/>
              <a:t>sprang up soon after his death and the site </a:t>
            </a:r>
          </a:p>
          <a:p>
            <a:r>
              <a:rPr lang="en-US" sz="1600" dirty="0" smtClean="0"/>
              <a:t>became a popular attraction for religious </a:t>
            </a:r>
          </a:p>
          <a:p>
            <a:r>
              <a:rPr lang="en-US" sz="1600" dirty="0" smtClean="0"/>
              <a:t>pilgrims.</a:t>
            </a:r>
          </a:p>
          <a:p>
            <a:endParaRPr lang="en-US" sz="1600" dirty="0" smtClean="0"/>
          </a:p>
          <a:p>
            <a:r>
              <a:rPr lang="en-US" sz="1600" dirty="0" smtClean="0">
                <a:latin typeface="Old English Text MT" pitchFamily="66" charset="0"/>
              </a:rPr>
              <a:t>T</a:t>
            </a:r>
            <a:r>
              <a:rPr lang="en-US" sz="1600" dirty="0" smtClean="0"/>
              <a:t>he ultimate pilgrimage site was Jerusalem.</a:t>
            </a:r>
          </a:p>
        </p:txBody>
      </p:sp>
    </p:spTree>
  </p:cSld>
  <p:clrMapOvr>
    <a:masterClrMapping/>
  </p:clrMapOvr>
  <p:transition spd="slow">
    <p:plus/>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1066800"/>
            <a:ext cx="8229600" cy="45719"/>
          </a:xfrm>
        </p:spPr>
        <p:txBody>
          <a:bodyPr>
            <a:noAutofit/>
          </a:bodyPr>
          <a:lstStyle/>
          <a:p>
            <a:pPr algn="ctr"/>
            <a:r>
              <a:rPr lang="en-US" sz="5400" b="1" dirty="0" smtClean="0">
                <a:latin typeface="Old English Text MT" pitchFamily="66" charset="0"/>
              </a:rPr>
              <a:t>The Canterbury Tales</a:t>
            </a:r>
            <a:endParaRPr lang="en-US" sz="5400" b="1" dirty="0">
              <a:latin typeface="Old English Text MT" pitchFamily="66" charset="0"/>
            </a:endParaRPr>
          </a:p>
        </p:txBody>
      </p:sp>
      <p:sp>
        <p:nvSpPr>
          <p:cNvPr id="3" name="Rectangle 2"/>
          <p:cNvSpPr/>
          <p:nvPr/>
        </p:nvSpPr>
        <p:spPr>
          <a:xfrm>
            <a:off x="838200" y="1676400"/>
            <a:ext cx="4572000" cy="3970318"/>
          </a:xfrm>
          <a:prstGeom prst="rect">
            <a:avLst/>
          </a:prstGeom>
        </p:spPr>
        <p:txBody>
          <a:bodyPr wrap="square">
            <a:spAutoFit/>
          </a:bodyPr>
          <a:lstStyle/>
          <a:p>
            <a:r>
              <a:rPr lang="en-US" dirty="0" smtClean="0"/>
              <a:t>For Chaucer, these characters represented the stereotypes of people one would have seen traveling on pilgrimage during Medieval times.</a:t>
            </a:r>
          </a:p>
          <a:p>
            <a:endParaRPr lang="en-US" dirty="0" smtClean="0"/>
          </a:p>
          <a:p>
            <a:r>
              <a:rPr lang="en-US" dirty="0" smtClean="0"/>
              <a:t>Some of the pilgrims include a chivalrous knight and his loyal squire, a morally repugnant pardoner, the promiscuous Wife of Bath, and the corrupt </a:t>
            </a:r>
            <a:r>
              <a:rPr lang="en-US" dirty="0" err="1" smtClean="0"/>
              <a:t>summoner</a:t>
            </a:r>
            <a:r>
              <a:rPr lang="en-US" dirty="0" smtClean="0"/>
              <a:t>. </a:t>
            </a:r>
          </a:p>
          <a:p>
            <a:endParaRPr lang="en-US" dirty="0" smtClean="0"/>
          </a:p>
          <a:p>
            <a:r>
              <a:rPr lang="en-US" dirty="0" smtClean="0"/>
              <a:t>Each of these characters in some way epitomize for Chaucer the corruption which ran rampant through medieval Society</a:t>
            </a:r>
            <a:endParaRPr lang="en-US" dirty="0"/>
          </a:p>
        </p:txBody>
      </p:sp>
      <p:sp>
        <p:nvSpPr>
          <p:cNvPr id="9" name="Quad Arrow 8"/>
          <p:cNvSpPr/>
          <p:nvPr/>
        </p:nvSpPr>
        <p:spPr>
          <a:xfrm>
            <a:off x="228600" y="1905000"/>
            <a:ext cx="533400" cy="609600"/>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0" y="6324600"/>
            <a:ext cx="9144000" cy="400110"/>
          </a:xfrm>
          <a:prstGeom prst="rect">
            <a:avLst/>
          </a:prstGeom>
        </p:spPr>
        <p:txBody>
          <a:bodyPr wrap="square">
            <a:spAutoFit/>
          </a:bodyPr>
          <a:lstStyle/>
          <a:p>
            <a:r>
              <a:rPr lang="en-US" sz="2000" dirty="0" smtClean="0">
                <a:latin typeface="Old English Text MT" pitchFamily="66" charset="0"/>
              </a:rPr>
              <a:t>     “And specially from every shires </a:t>
            </a:r>
            <a:r>
              <a:rPr lang="en-US" sz="2000" dirty="0" err="1" smtClean="0">
                <a:latin typeface="Old English Text MT" pitchFamily="66" charset="0"/>
              </a:rPr>
              <a:t>ende</a:t>
            </a:r>
            <a:r>
              <a:rPr lang="en-US" sz="2000" dirty="0" smtClean="0">
                <a:latin typeface="Old English Text MT" pitchFamily="66" charset="0"/>
              </a:rPr>
              <a:t> of </a:t>
            </a:r>
            <a:r>
              <a:rPr lang="en-US" sz="2000" dirty="0" err="1" smtClean="0">
                <a:latin typeface="Old English Text MT" pitchFamily="66" charset="0"/>
              </a:rPr>
              <a:t>Englelond</a:t>
            </a:r>
            <a:r>
              <a:rPr lang="en-US" sz="2000" dirty="0" smtClean="0">
                <a:latin typeface="Old English Text MT" pitchFamily="66" charset="0"/>
              </a:rPr>
              <a:t> to Canterbury they </a:t>
            </a:r>
            <a:r>
              <a:rPr lang="en-US" sz="2000" dirty="0" err="1" smtClean="0">
                <a:latin typeface="Old English Text MT" pitchFamily="66" charset="0"/>
              </a:rPr>
              <a:t>wende</a:t>
            </a:r>
            <a:r>
              <a:rPr lang="en-US" sz="2000" dirty="0" smtClean="0">
                <a:latin typeface="Old English Text MT" pitchFamily="66" charset="0"/>
              </a:rPr>
              <a:t>…”</a:t>
            </a:r>
            <a:endParaRPr lang="en-US" sz="2000" dirty="0"/>
          </a:p>
        </p:txBody>
      </p:sp>
      <p:pic>
        <p:nvPicPr>
          <p:cNvPr id="10" name="Picture 9" descr="Canterbury Tales.jpg"/>
          <p:cNvPicPr>
            <a:picLocks noChangeAspect="1"/>
          </p:cNvPicPr>
          <p:nvPr/>
        </p:nvPicPr>
        <p:blipFill>
          <a:blip r:embed="rId2" cstate="print"/>
          <a:stretch>
            <a:fillRect/>
          </a:stretch>
        </p:blipFill>
        <p:spPr>
          <a:xfrm>
            <a:off x="5410200" y="1752600"/>
            <a:ext cx="3505200" cy="3352800"/>
          </a:xfrm>
          <a:prstGeom prst="rect">
            <a:avLst/>
          </a:prstGeom>
        </p:spPr>
      </p:pic>
      <p:sp>
        <p:nvSpPr>
          <p:cNvPr id="12" name="Quad Arrow 11"/>
          <p:cNvSpPr/>
          <p:nvPr/>
        </p:nvSpPr>
        <p:spPr>
          <a:xfrm>
            <a:off x="228600" y="3276600"/>
            <a:ext cx="533400" cy="609600"/>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Quad Arrow 12"/>
          <p:cNvSpPr/>
          <p:nvPr/>
        </p:nvSpPr>
        <p:spPr>
          <a:xfrm>
            <a:off x="228600" y="4648200"/>
            <a:ext cx="533400" cy="609600"/>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495800" y="838200"/>
            <a:ext cx="4648200" cy="5562600"/>
          </a:xfrm>
        </p:spPr>
        <p:txBody>
          <a:bodyPr>
            <a:normAutofit fontScale="92500" lnSpcReduction="10000"/>
          </a:bodyPr>
          <a:lstStyle/>
          <a:p>
            <a:pPr>
              <a:buNone/>
            </a:pPr>
            <a:endParaRPr lang="en-US" sz="2600" dirty="0" smtClean="0"/>
          </a:p>
          <a:p>
            <a:pPr>
              <a:buNone/>
            </a:pPr>
            <a:r>
              <a:rPr lang="en-US" sz="2600" i="1" dirty="0" smtClean="0"/>
              <a:t>The Canterbury Tales </a:t>
            </a:r>
            <a:r>
              <a:rPr lang="en-US" sz="2600" dirty="0" smtClean="0"/>
              <a:t>is one</a:t>
            </a:r>
          </a:p>
          <a:p>
            <a:pPr>
              <a:buNone/>
            </a:pPr>
            <a:r>
              <a:rPr lang="en-US" sz="2600" dirty="0" smtClean="0"/>
              <a:t>large text which is divided</a:t>
            </a:r>
          </a:p>
          <a:p>
            <a:pPr>
              <a:buNone/>
            </a:pPr>
            <a:r>
              <a:rPr lang="en-US" sz="2600" dirty="0" smtClean="0"/>
              <a:t>into several smaller texts. </a:t>
            </a:r>
          </a:p>
          <a:p>
            <a:endParaRPr lang="en-US" sz="2600" dirty="0" smtClean="0"/>
          </a:p>
          <a:p>
            <a:pPr>
              <a:buNone/>
            </a:pPr>
            <a:r>
              <a:rPr lang="en-US" sz="2600" i="1" dirty="0" smtClean="0"/>
              <a:t>The Canterbury Tales</a:t>
            </a:r>
          </a:p>
          <a:p>
            <a:pPr>
              <a:buNone/>
            </a:pPr>
            <a:r>
              <a:rPr lang="en-US" sz="2600" dirty="0" smtClean="0"/>
              <a:t>chronicles the journey of 22</a:t>
            </a:r>
          </a:p>
          <a:p>
            <a:pPr>
              <a:buNone/>
            </a:pPr>
            <a:r>
              <a:rPr lang="en-US" sz="2600" dirty="0" smtClean="0"/>
              <a:t>diverse and seedy</a:t>
            </a:r>
          </a:p>
          <a:p>
            <a:pPr>
              <a:buNone/>
            </a:pPr>
            <a:r>
              <a:rPr lang="en-US" sz="2600" dirty="0" smtClean="0"/>
              <a:t>characters or pilgrims as</a:t>
            </a:r>
          </a:p>
          <a:p>
            <a:pPr>
              <a:buNone/>
            </a:pPr>
            <a:r>
              <a:rPr lang="en-US" sz="2600" dirty="0" smtClean="0"/>
              <a:t>they travel on a pilgrimage</a:t>
            </a:r>
          </a:p>
          <a:p>
            <a:pPr>
              <a:buNone/>
            </a:pPr>
            <a:r>
              <a:rPr lang="en-US" sz="2600" dirty="0" smtClean="0"/>
              <a:t>to Canterbury.</a:t>
            </a:r>
          </a:p>
          <a:p>
            <a:pPr>
              <a:buNone/>
            </a:pPr>
            <a:endParaRPr lang="en-US" sz="2600" dirty="0" smtClean="0"/>
          </a:p>
          <a:p>
            <a:pPr>
              <a:buNone/>
            </a:pPr>
            <a:r>
              <a:rPr lang="en-US" sz="2600" dirty="0" smtClean="0"/>
              <a:t>Throughout the journey,</a:t>
            </a:r>
          </a:p>
          <a:p>
            <a:pPr>
              <a:buNone/>
            </a:pPr>
            <a:r>
              <a:rPr lang="en-US" sz="2600" dirty="0" smtClean="0"/>
              <a:t>each pilgrim tells a tale to</a:t>
            </a:r>
          </a:p>
          <a:p>
            <a:pPr>
              <a:buNone/>
            </a:pPr>
            <a:r>
              <a:rPr lang="en-US" sz="2600" dirty="0" smtClean="0"/>
              <a:t>entertain the other</a:t>
            </a:r>
          </a:p>
          <a:p>
            <a:pPr>
              <a:buNone/>
            </a:pPr>
            <a:r>
              <a:rPr lang="en-US" sz="2600" dirty="0" smtClean="0"/>
              <a:t>travelers.</a:t>
            </a:r>
          </a:p>
          <a:p>
            <a:endParaRPr lang="en-US" dirty="0" smtClean="0"/>
          </a:p>
        </p:txBody>
      </p:sp>
      <p:sp>
        <p:nvSpPr>
          <p:cNvPr id="2" name="Title 1"/>
          <p:cNvSpPr>
            <a:spLocks noGrp="1"/>
          </p:cNvSpPr>
          <p:nvPr>
            <p:ph type="title" idx="4294967295"/>
          </p:nvPr>
        </p:nvSpPr>
        <p:spPr>
          <a:xfrm>
            <a:off x="457200" y="228600"/>
            <a:ext cx="8229600" cy="685800"/>
          </a:xfrm>
        </p:spPr>
        <p:txBody>
          <a:bodyPr>
            <a:noAutofit/>
          </a:bodyPr>
          <a:lstStyle/>
          <a:p>
            <a:pPr algn="ctr"/>
            <a:r>
              <a:rPr lang="en-US" sz="4800" b="1" dirty="0" smtClean="0">
                <a:latin typeface="Old English Text MT" pitchFamily="66" charset="0"/>
              </a:rPr>
              <a:t>The Canterbury Tales</a:t>
            </a:r>
            <a:endParaRPr lang="en-US" sz="4800" b="1" dirty="0">
              <a:latin typeface="Old English Text MT" pitchFamily="66" charset="0"/>
            </a:endParaRPr>
          </a:p>
        </p:txBody>
      </p:sp>
      <p:sp>
        <p:nvSpPr>
          <p:cNvPr id="5" name="Rectangle 4"/>
          <p:cNvSpPr/>
          <p:nvPr/>
        </p:nvSpPr>
        <p:spPr>
          <a:xfrm>
            <a:off x="0" y="6324600"/>
            <a:ext cx="9144000" cy="400110"/>
          </a:xfrm>
          <a:prstGeom prst="rect">
            <a:avLst/>
          </a:prstGeom>
        </p:spPr>
        <p:txBody>
          <a:bodyPr wrap="square">
            <a:spAutoFit/>
          </a:bodyPr>
          <a:lstStyle/>
          <a:p>
            <a:r>
              <a:rPr lang="en-US" sz="2000" dirty="0" smtClean="0">
                <a:latin typeface="Old English Text MT" pitchFamily="66" charset="0"/>
              </a:rPr>
              <a:t>      “And specially from every shires </a:t>
            </a:r>
            <a:r>
              <a:rPr lang="en-US" sz="2000" dirty="0" err="1" smtClean="0">
                <a:latin typeface="Old English Text MT" pitchFamily="66" charset="0"/>
              </a:rPr>
              <a:t>ende</a:t>
            </a:r>
            <a:r>
              <a:rPr lang="en-US" sz="2000" dirty="0" smtClean="0">
                <a:latin typeface="Old English Text MT" pitchFamily="66" charset="0"/>
              </a:rPr>
              <a:t> of </a:t>
            </a:r>
            <a:r>
              <a:rPr lang="en-US" sz="2000" dirty="0" err="1" smtClean="0">
                <a:latin typeface="Old English Text MT" pitchFamily="66" charset="0"/>
              </a:rPr>
              <a:t>Englelond</a:t>
            </a:r>
            <a:r>
              <a:rPr lang="en-US" sz="2000" dirty="0" smtClean="0">
                <a:latin typeface="Old English Text MT" pitchFamily="66" charset="0"/>
              </a:rPr>
              <a:t> to Canterbury they </a:t>
            </a:r>
            <a:r>
              <a:rPr lang="en-US" sz="2000" dirty="0" err="1" smtClean="0">
                <a:latin typeface="Old English Text MT" pitchFamily="66" charset="0"/>
              </a:rPr>
              <a:t>wende</a:t>
            </a:r>
            <a:r>
              <a:rPr lang="en-US" sz="2000" dirty="0" smtClean="0">
                <a:latin typeface="Old English Text MT" pitchFamily="66" charset="0"/>
              </a:rPr>
              <a:t>…”</a:t>
            </a:r>
            <a:endParaRPr lang="en-US" sz="2000" dirty="0">
              <a:latin typeface="Old English Text MT" pitchFamily="66" charset="0"/>
            </a:endParaRPr>
          </a:p>
        </p:txBody>
      </p:sp>
      <p:sp>
        <p:nvSpPr>
          <p:cNvPr id="6" name="Quad Arrow 5"/>
          <p:cNvSpPr/>
          <p:nvPr/>
        </p:nvSpPr>
        <p:spPr>
          <a:xfrm>
            <a:off x="3962400" y="1143000"/>
            <a:ext cx="609600" cy="685800"/>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Quad Arrow 8"/>
          <p:cNvSpPr/>
          <p:nvPr/>
        </p:nvSpPr>
        <p:spPr>
          <a:xfrm>
            <a:off x="3962400" y="2438400"/>
            <a:ext cx="609600" cy="685800"/>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Quad Arrow 9"/>
          <p:cNvSpPr/>
          <p:nvPr/>
        </p:nvSpPr>
        <p:spPr>
          <a:xfrm>
            <a:off x="3962400" y="4724400"/>
            <a:ext cx="609600" cy="685800"/>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Canterbury_Tales.png"/>
          <p:cNvPicPr>
            <a:picLocks noChangeAspect="1"/>
          </p:cNvPicPr>
          <p:nvPr/>
        </p:nvPicPr>
        <p:blipFill>
          <a:blip r:embed="rId2" cstate="print"/>
          <a:stretch>
            <a:fillRect/>
          </a:stretch>
        </p:blipFill>
        <p:spPr>
          <a:xfrm>
            <a:off x="304800" y="1524000"/>
            <a:ext cx="3429000" cy="3810000"/>
          </a:xfrm>
          <a:prstGeom prst="rect">
            <a:avLst/>
          </a:prstGeom>
        </p:spPr>
      </p:pic>
    </p:spTree>
  </p:cSld>
  <p:clrMapOvr>
    <a:masterClrMapping/>
  </p:clrMapOvr>
  <p:transition spd="slow">
    <p:wedg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304800"/>
            <a:ext cx="8458200" cy="707886"/>
          </a:xfrm>
          <a:prstGeom prst="rect">
            <a:avLst/>
          </a:prstGeom>
          <a:noFill/>
        </p:spPr>
        <p:txBody>
          <a:bodyPr wrap="square" rtlCol="0">
            <a:spAutoFit/>
          </a:bodyPr>
          <a:lstStyle/>
          <a:p>
            <a:r>
              <a:rPr lang="en-US" sz="4000" b="1" dirty="0" smtClean="0">
                <a:solidFill>
                  <a:schemeClr val="bg1"/>
                </a:solidFill>
                <a:latin typeface="Old English Text MT" pitchFamily="66" charset="0"/>
              </a:rPr>
              <a:t>             The Knight’s Tale:</a:t>
            </a:r>
            <a:endParaRPr lang="en-US" sz="4000" b="1" dirty="0">
              <a:solidFill>
                <a:schemeClr val="bg1"/>
              </a:solidFill>
              <a:latin typeface="Old English Text MT" pitchFamily="66" charset="0"/>
            </a:endParaRPr>
          </a:p>
        </p:txBody>
      </p:sp>
      <p:sp>
        <p:nvSpPr>
          <p:cNvPr id="3" name="TextBox 2"/>
          <p:cNvSpPr txBox="1"/>
          <p:nvPr/>
        </p:nvSpPr>
        <p:spPr>
          <a:xfrm>
            <a:off x="762000" y="990600"/>
            <a:ext cx="4953000" cy="5062924"/>
          </a:xfrm>
          <a:prstGeom prst="rect">
            <a:avLst/>
          </a:prstGeom>
          <a:noFill/>
        </p:spPr>
        <p:txBody>
          <a:bodyPr wrap="square" rtlCol="0">
            <a:spAutoFit/>
          </a:bodyPr>
          <a:lstStyle/>
          <a:p>
            <a:r>
              <a:rPr lang="en-US" sz="1700" dirty="0" smtClean="0"/>
              <a:t>The knight’s tale is the first tale from </a:t>
            </a:r>
            <a:r>
              <a:rPr lang="en-US" sz="1700" i="1" dirty="0" smtClean="0"/>
              <a:t>The Canterbury Tales. </a:t>
            </a:r>
            <a:r>
              <a:rPr lang="en-US" sz="1700" dirty="0" smtClean="0"/>
              <a:t>The knight’s tale features many of the aspects associated with the medieval court such as courtly love and dueling for honor.</a:t>
            </a:r>
          </a:p>
          <a:p>
            <a:endParaRPr lang="en-US" sz="1700" dirty="0" smtClean="0"/>
          </a:p>
          <a:p>
            <a:r>
              <a:rPr lang="en-US" sz="1700" dirty="0" smtClean="0"/>
              <a:t>The knight’s tale tells a story of two brothers, </a:t>
            </a:r>
            <a:r>
              <a:rPr lang="en-US" sz="1700" dirty="0" err="1" smtClean="0"/>
              <a:t>Arcite</a:t>
            </a:r>
            <a:r>
              <a:rPr lang="en-US" sz="1700" dirty="0" smtClean="0"/>
              <a:t> and </a:t>
            </a:r>
            <a:r>
              <a:rPr lang="en-US" sz="1700" dirty="0" err="1" smtClean="0"/>
              <a:t>Palamon</a:t>
            </a:r>
            <a:r>
              <a:rPr lang="en-US" sz="1700" dirty="0" smtClean="0"/>
              <a:t> who both fall in love with the same girl, Emily, while imprisoned in Athens. After deciding to duel for her hand, the two brothers are interrupted by </a:t>
            </a:r>
            <a:r>
              <a:rPr lang="en-US" sz="1700" dirty="0" err="1" smtClean="0"/>
              <a:t>Thesseus</a:t>
            </a:r>
            <a:r>
              <a:rPr lang="en-US" sz="1700" dirty="0" smtClean="0"/>
              <a:t>, the Duke of Athens, who challenges the brothers to a mass judicial tournament to win Emily.  In the end, </a:t>
            </a:r>
            <a:r>
              <a:rPr lang="en-US" sz="1700" dirty="0" err="1" smtClean="0"/>
              <a:t>Arcite</a:t>
            </a:r>
            <a:r>
              <a:rPr lang="en-US" sz="1700" dirty="0" smtClean="0"/>
              <a:t> wins the battle but is killed as his horse falls on him, thus, </a:t>
            </a:r>
            <a:r>
              <a:rPr lang="en-US" sz="1700" dirty="0" err="1" smtClean="0"/>
              <a:t>Palamon</a:t>
            </a:r>
            <a:r>
              <a:rPr lang="en-US" sz="1700" dirty="0" smtClean="0"/>
              <a:t> claims Emily as his bride. </a:t>
            </a:r>
          </a:p>
          <a:p>
            <a:endParaRPr lang="en-US" sz="1700" dirty="0" smtClean="0"/>
          </a:p>
          <a:p>
            <a:r>
              <a:rPr lang="en-US" sz="1700" dirty="0" smtClean="0"/>
              <a:t>This tale ushers the reader into the world of knighthood during the Medieval ages. </a:t>
            </a:r>
            <a:endParaRPr lang="en-US" sz="1700" dirty="0"/>
          </a:p>
        </p:txBody>
      </p:sp>
      <p:pic>
        <p:nvPicPr>
          <p:cNvPr id="4" name="Picture 3" descr="MC900149321.WMF"/>
          <p:cNvPicPr>
            <a:picLocks noChangeAspect="1"/>
          </p:cNvPicPr>
          <p:nvPr/>
        </p:nvPicPr>
        <p:blipFill>
          <a:blip r:embed="rId2" cstate="print"/>
          <a:stretch>
            <a:fillRect/>
          </a:stretch>
        </p:blipFill>
        <p:spPr>
          <a:xfrm>
            <a:off x="5791200" y="381000"/>
            <a:ext cx="2743200" cy="6019800"/>
          </a:xfrm>
          <a:prstGeom prst="rect">
            <a:avLst/>
          </a:prstGeom>
        </p:spPr>
      </p:pic>
      <p:sp>
        <p:nvSpPr>
          <p:cNvPr id="5" name="Quad Arrow 4"/>
          <p:cNvSpPr/>
          <p:nvPr/>
        </p:nvSpPr>
        <p:spPr>
          <a:xfrm>
            <a:off x="228600" y="990600"/>
            <a:ext cx="533400" cy="609600"/>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Quad Arrow 5"/>
          <p:cNvSpPr/>
          <p:nvPr/>
        </p:nvSpPr>
        <p:spPr>
          <a:xfrm>
            <a:off x="228600" y="2590800"/>
            <a:ext cx="533400" cy="609600"/>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Quad Arrow 6"/>
          <p:cNvSpPr/>
          <p:nvPr/>
        </p:nvSpPr>
        <p:spPr>
          <a:xfrm>
            <a:off x="228600" y="5410200"/>
            <a:ext cx="533400" cy="609600"/>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6324600"/>
            <a:ext cx="9144000" cy="400110"/>
          </a:xfrm>
          <a:prstGeom prst="rect">
            <a:avLst/>
          </a:prstGeom>
        </p:spPr>
        <p:txBody>
          <a:bodyPr wrap="square">
            <a:spAutoFit/>
          </a:bodyPr>
          <a:lstStyle/>
          <a:p>
            <a:r>
              <a:rPr lang="en-US" dirty="0" smtClean="0">
                <a:latin typeface="Old English Text MT" pitchFamily="66" charset="0"/>
              </a:rPr>
              <a:t>      </a:t>
            </a:r>
            <a:r>
              <a:rPr lang="en-US" sz="2000" dirty="0" smtClean="0">
                <a:latin typeface="Old English Text MT" pitchFamily="66" charset="0"/>
              </a:rPr>
              <a:t>“And specially from every shires </a:t>
            </a:r>
            <a:r>
              <a:rPr lang="en-US" sz="2000" dirty="0" err="1" smtClean="0">
                <a:latin typeface="Old English Text MT" pitchFamily="66" charset="0"/>
              </a:rPr>
              <a:t>ende</a:t>
            </a:r>
            <a:r>
              <a:rPr lang="en-US" sz="2000" dirty="0" smtClean="0">
                <a:latin typeface="Old English Text MT" pitchFamily="66" charset="0"/>
              </a:rPr>
              <a:t> of </a:t>
            </a:r>
            <a:r>
              <a:rPr lang="en-US" sz="2000" dirty="0" err="1" smtClean="0">
                <a:latin typeface="Old English Text MT" pitchFamily="66" charset="0"/>
              </a:rPr>
              <a:t>Englelond</a:t>
            </a:r>
            <a:r>
              <a:rPr lang="en-US" sz="2000" dirty="0" smtClean="0">
                <a:latin typeface="Old English Text MT" pitchFamily="66" charset="0"/>
              </a:rPr>
              <a:t> to Canterbury they </a:t>
            </a:r>
            <a:r>
              <a:rPr lang="en-US" sz="2000" dirty="0" err="1" smtClean="0">
                <a:latin typeface="Old English Text MT" pitchFamily="66" charset="0"/>
              </a:rPr>
              <a:t>wende</a:t>
            </a:r>
            <a:r>
              <a:rPr lang="en-US" sz="2000" dirty="0" smtClean="0">
                <a:latin typeface="Old English Text MT" pitchFamily="66" charset="0"/>
              </a:rPr>
              <a:t>…”</a:t>
            </a:r>
            <a:endParaRPr lang="en-US" sz="2000" dirty="0"/>
          </a:p>
        </p:txBody>
      </p:sp>
    </p:spTree>
  </p:cSld>
  <p:clrMapOvr>
    <a:masterClrMapping/>
  </p:clrMapOvr>
  <p:transition spd="slow">
    <p:pull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86200" y="0"/>
            <a:ext cx="5008856" cy="1066800"/>
          </a:xfrm>
        </p:spPr>
        <p:txBody>
          <a:bodyPr>
            <a:noAutofit/>
          </a:bodyPr>
          <a:lstStyle/>
          <a:p>
            <a:r>
              <a:rPr lang="en-US" sz="4800" dirty="0" smtClean="0">
                <a:latin typeface="Old English Text MT" pitchFamily="66" charset="0"/>
              </a:rPr>
              <a:t>The Miller’s Tale:</a:t>
            </a:r>
            <a:endParaRPr lang="en-US" sz="4800" dirty="0">
              <a:latin typeface="Old English Text MT" pitchFamily="66" charset="0"/>
            </a:endParaRPr>
          </a:p>
        </p:txBody>
      </p:sp>
      <p:sp>
        <p:nvSpPr>
          <p:cNvPr id="3" name="Text Placeholder 2"/>
          <p:cNvSpPr>
            <a:spLocks noGrp="1"/>
          </p:cNvSpPr>
          <p:nvPr>
            <p:ph type="body" idx="2"/>
          </p:nvPr>
        </p:nvSpPr>
        <p:spPr>
          <a:xfrm>
            <a:off x="304800" y="1295400"/>
            <a:ext cx="3581400" cy="1295400"/>
          </a:xfrm>
        </p:spPr>
        <p:txBody>
          <a:bodyPr>
            <a:normAutofit/>
          </a:bodyPr>
          <a:lstStyle/>
          <a:p>
            <a:pPr algn="l"/>
            <a:r>
              <a:rPr lang="en-US" sz="1800" dirty="0" smtClean="0"/>
              <a:t>A miller is someone who operates a mill to grind grain to make flour.</a:t>
            </a:r>
          </a:p>
          <a:p>
            <a:endParaRPr lang="en-US" dirty="0"/>
          </a:p>
        </p:txBody>
      </p:sp>
      <p:pic>
        <p:nvPicPr>
          <p:cNvPr id="9" name="Content Placeholder 8" descr="220px-Monselice_z21.jpg"/>
          <p:cNvPicPr>
            <a:picLocks noGrp="1" noChangeAspect="1"/>
          </p:cNvPicPr>
          <p:nvPr>
            <p:ph sz="half" idx="1"/>
          </p:nvPr>
        </p:nvPicPr>
        <p:blipFill>
          <a:blip r:embed="rId2" cstate="print"/>
          <a:stretch>
            <a:fillRect/>
          </a:stretch>
        </p:blipFill>
        <p:spPr>
          <a:xfrm>
            <a:off x="304800" y="2286001"/>
            <a:ext cx="3866746" cy="3429000"/>
          </a:xfrm>
        </p:spPr>
      </p:pic>
      <p:sp>
        <p:nvSpPr>
          <p:cNvPr id="11" name="Rectangle 10"/>
          <p:cNvSpPr/>
          <p:nvPr/>
        </p:nvSpPr>
        <p:spPr>
          <a:xfrm>
            <a:off x="4572000" y="1295401"/>
            <a:ext cx="4572000" cy="1200329"/>
          </a:xfrm>
          <a:prstGeom prst="rect">
            <a:avLst/>
          </a:prstGeom>
        </p:spPr>
        <p:txBody>
          <a:bodyPr wrap="square">
            <a:spAutoFit/>
          </a:bodyPr>
          <a:lstStyle/>
          <a:p>
            <a:endParaRPr lang="en-US" dirty="0" smtClean="0"/>
          </a:p>
          <a:p>
            <a:endParaRPr lang="en-US" dirty="0" smtClean="0"/>
          </a:p>
          <a:p>
            <a:endParaRPr lang="en-US" dirty="0" smtClean="0"/>
          </a:p>
          <a:p>
            <a:endParaRPr lang="en-US" dirty="0"/>
          </a:p>
        </p:txBody>
      </p:sp>
      <p:sp>
        <p:nvSpPr>
          <p:cNvPr id="12" name="Rectangle 11"/>
          <p:cNvSpPr/>
          <p:nvPr/>
        </p:nvSpPr>
        <p:spPr>
          <a:xfrm>
            <a:off x="0" y="6488668"/>
            <a:ext cx="9144000" cy="400110"/>
          </a:xfrm>
          <a:prstGeom prst="rect">
            <a:avLst/>
          </a:prstGeom>
        </p:spPr>
        <p:txBody>
          <a:bodyPr wrap="square">
            <a:spAutoFit/>
          </a:bodyPr>
          <a:lstStyle/>
          <a:p>
            <a:r>
              <a:rPr lang="en-US" sz="2000" dirty="0" smtClean="0">
                <a:latin typeface="Old English Text MT" pitchFamily="66" charset="0"/>
              </a:rPr>
              <a:t>     “And specially from every shires </a:t>
            </a:r>
            <a:r>
              <a:rPr lang="en-US" sz="2000" dirty="0" err="1" smtClean="0">
                <a:latin typeface="Old English Text MT" pitchFamily="66" charset="0"/>
              </a:rPr>
              <a:t>ende</a:t>
            </a:r>
            <a:r>
              <a:rPr lang="en-US" sz="2000" dirty="0" smtClean="0">
                <a:latin typeface="Old English Text MT" pitchFamily="66" charset="0"/>
              </a:rPr>
              <a:t> of </a:t>
            </a:r>
            <a:r>
              <a:rPr lang="en-US" sz="2000" dirty="0" err="1" smtClean="0">
                <a:latin typeface="Old English Text MT" pitchFamily="66" charset="0"/>
              </a:rPr>
              <a:t>Englelond</a:t>
            </a:r>
            <a:r>
              <a:rPr lang="en-US" sz="2000" dirty="0" smtClean="0">
                <a:latin typeface="Old English Text MT" pitchFamily="66" charset="0"/>
              </a:rPr>
              <a:t> to Canterbury they </a:t>
            </a:r>
            <a:r>
              <a:rPr lang="en-US" sz="2000" dirty="0" err="1" smtClean="0">
                <a:latin typeface="Old English Text MT" pitchFamily="66" charset="0"/>
              </a:rPr>
              <a:t>wende</a:t>
            </a:r>
            <a:r>
              <a:rPr lang="en-US" sz="2000" dirty="0" smtClean="0">
                <a:latin typeface="Old English Text MT" pitchFamily="66" charset="0"/>
              </a:rPr>
              <a:t>…”</a:t>
            </a:r>
            <a:endParaRPr lang="en-US" sz="2000" dirty="0"/>
          </a:p>
        </p:txBody>
      </p:sp>
      <p:sp>
        <p:nvSpPr>
          <p:cNvPr id="13" name="Vertical Scroll 12"/>
          <p:cNvSpPr/>
          <p:nvPr/>
        </p:nvSpPr>
        <p:spPr>
          <a:xfrm>
            <a:off x="3962400" y="1066800"/>
            <a:ext cx="5181600" cy="5334000"/>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600" dirty="0" smtClean="0"/>
          </a:p>
          <a:p>
            <a:r>
              <a:rPr lang="en-US" sz="1600" dirty="0" smtClean="0">
                <a:latin typeface="Old English Text MT" pitchFamily="66" charset="0"/>
              </a:rPr>
              <a:t>T</a:t>
            </a:r>
            <a:r>
              <a:rPr lang="en-US" sz="1600" dirty="0" smtClean="0"/>
              <a:t>he Miller’s tale is the second of Chaucer’s tales in </a:t>
            </a:r>
            <a:r>
              <a:rPr lang="en-US" sz="1600" i="1" dirty="0" smtClean="0"/>
              <a:t>The Canterbury Tales. </a:t>
            </a:r>
            <a:r>
              <a:rPr lang="en-US" sz="1600" dirty="0" smtClean="0"/>
              <a:t>The miller’s tale is a requite to the knight’s tale.</a:t>
            </a:r>
          </a:p>
          <a:p>
            <a:endParaRPr lang="en-US" sz="1600" dirty="0" smtClean="0"/>
          </a:p>
          <a:p>
            <a:r>
              <a:rPr lang="en-US" sz="1600" dirty="0" smtClean="0">
                <a:latin typeface="Old English Text MT" pitchFamily="66" charset="0"/>
              </a:rPr>
              <a:t>T</a:t>
            </a:r>
            <a:r>
              <a:rPr lang="en-US" sz="1600" dirty="0" smtClean="0"/>
              <a:t>he miller claims that his tale is indeed noble though he is quite drunk as he recounts his tale for the other pilgrims. </a:t>
            </a:r>
          </a:p>
          <a:p>
            <a:endParaRPr lang="en-US" sz="1600" dirty="0" smtClean="0"/>
          </a:p>
          <a:p>
            <a:r>
              <a:rPr lang="en-US" sz="1600" dirty="0" smtClean="0">
                <a:latin typeface="Old English Text MT" pitchFamily="66" charset="0"/>
              </a:rPr>
              <a:t>T</a:t>
            </a:r>
            <a:r>
              <a:rPr lang="en-US" sz="1600" dirty="0" smtClean="0"/>
              <a:t>he miller’s tale of Nicolas and his corrupt attempts to sleep with his Lord’s wife directly refer to the corruption of the leaders in the Catholic Church during the Middle ages.</a:t>
            </a:r>
          </a:p>
          <a:p>
            <a:endParaRPr lang="en-US" sz="1600" dirty="0" smtClean="0"/>
          </a:p>
          <a:p>
            <a:r>
              <a:rPr lang="en-US" sz="1600" dirty="0" smtClean="0">
                <a:latin typeface="Old English Text MT" pitchFamily="66" charset="0"/>
              </a:rPr>
              <a:t>T</a:t>
            </a:r>
            <a:r>
              <a:rPr lang="en-US" sz="1600" dirty="0" smtClean="0"/>
              <a:t>he miller tale’s serves as Chaucer’s commentary on the corruption of the Catholic Church. </a:t>
            </a:r>
            <a:endParaRPr lang="en-US" dirty="0" smtClean="0"/>
          </a:p>
        </p:txBody>
      </p:sp>
    </p:spTree>
  </p:cSld>
  <p:clrMapOvr>
    <a:masterClrMapping/>
  </p:clrMapOvr>
  <p:transition spd="slow">
    <p:blind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677</TotalTime>
  <Words>1167</Words>
  <Application>Microsoft Office PowerPoint</Application>
  <PresentationFormat>On-screen Show (4:3)</PresentationFormat>
  <Paragraphs>141</Paragraphs>
  <Slides>12</Slides>
  <Notes>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Foundry</vt:lpstr>
      <vt:lpstr>The Canterbury Tales</vt:lpstr>
      <vt:lpstr>Geoffrey Chaucer:</vt:lpstr>
      <vt:lpstr>Medieval Social Structure</vt:lpstr>
      <vt:lpstr>Slide 4</vt:lpstr>
      <vt:lpstr>Slide 5</vt:lpstr>
      <vt:lpstr>The Canterbury Tales</vt:lpstr>
      <vt:lpstr>The Canterbury Tales</vt:lpstr>
      <vt:lpstr>Slide 8</vt:lpstr>
      <vt:lpstr>The Miller’s Tale:</vt:lpstr>
      <vt:lpstr>Slide 10</vt:lpstr>
      <vt:lpstr>Slide 11</vt:lpstr>
      <vt:lpstr>Slide 12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Kelley Elizabeth Cotten</dc:creator>
  <cp:lastModifiedBy>Kelley Elizabeth Cotten</cp:lastModifiedBy>
  <cp:revision>67</cp:revision>
  <dcterms:created xsi:type="dcterms:W3CDTF">2010-11-23T14:45:12Z</dcterms:created>
  <dcterms:modified xsi:type="dcterms:W3CDTF">2010-12-02T18:09:16Z</dcterms:modified>
</cp:coreProperties>
</file>